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72" r:id="rId2"/>
    <p:sldId id="257" r:id="rId3"/>
    <p:sldId id="258" r:id="rId4"/>
    <p:sldId id="259" r:id="rId5"/>
    <p:sldId id="262" r:id="rId6"/>
    <p:sldId id="260" r:id="rId7"/>
    <p:sldId id="274" r:id="rId8"/>
    <p:sldId id="271" r:id="rId9"/>
    <p:sldId id="264" r:id="rId10"/>
    <p:sldId id="256" r:id="rId11"/>
    <p:sldId id="266" r:id="rId12"/>
    <p:sldId id="270" r:id="rId13"/>
    <p:sldId id="265" r:id="rId14"/>
    <p:sldId id="273" r:id="rId15"/>
    <p:sldId id="267" r:id="rId16"/>
  </p:sldIdLst>
  <p:sldSz cx="18288000" cy="10287000"/>
  <p:notesSz cx="6858000" cy="9144000"/>
  <p:embeddedFontLst>
    <p:embeddedFont>
      <p:font typeface="Montserrat Medium" panose="00000600000000000000" pitchFamily="2" charset="0"/>
      <p:regular r:id="rId18"/>
      <p:italic r:id="rId19"/>
    </p:embeddedFont>
    <p:embeddedFont>
      <p:font typeface="Montserrat Ultra-Bold" panose="020B0604020202020204" charset="0"/>
      <p:regular r:id="rId20"/>
    </p:embeddedFont>
    <p:embeddedFont>
      <p:font typeface="Times New Roman Bold" panose="02020803070505020304" pitchFamily="18" charset="0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9597"/>
    <a:srgbClr val="ADEDFF"/>
    <a:srgbClr val="D3F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3675" autoAdjust="0"/>
  </p:normalViewPr>
  <p:slideViewPr>
    <p:cSldViewPr>
      <p:cViewPr varScale="1">
        <p:scale>
          <a:sx n="54" d="100"/>
          <a:sy n="54" d="100"/>
        </p:scale>
        <p:origin x="126" y="1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14.11.2025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4065F-E543-8513-0ACD-D28059E9D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9B768E1-11B5-A978-461A-8D555F3630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19015-8770-CE06-18A2-438E227F744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A11BA62-57D8-55CB-7BD7-F9330A796E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CDED68F-2D6C-2A84-A2C8-FC4353F673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B15BC-EC49-1872-E182-3A133155F06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DFE6FE-B790-C5F1-2760-C69566FD46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152855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45D86-380E-D2C8-09EE-0583E3413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178348-7CC7-43AE-64DD-A44515BCD7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8225CD-E80A-B9B0-3995-370C7752FFE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C7B76C5-3A00-7DD1-215E-E5FE2A0A7F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232CF11-86FD-85C6-9B7B-5A4070A38F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71328F-E508-1297-992E-68AA67C832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0FD9CF-4828-5C35-B2BE-B2ABA454AB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194041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14-Nov-25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14-Nov-25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14-Nov-25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14-Nov-25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14-Nov-25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14-Nov-25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14-Nov-25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5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17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svg"/><Relationship Id="rId9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svg"/><Relationship Id="rId11" Type="http://schemas.openxmlformats.org/officeDocument/2006/relationships/package" Target="../embeddings/Microsoft_Excel_Worksheet.xlsx"/><Relationship Id="rId5" Type="http://schemas.openxmlformats.org/officeDocument/2006/relationships/image" Target="../media/image68.png"/><Relationship Id="rId10" Type="http://schemas.openxmlformats.org/officeDocument/2006/relationships/image" Target="../media/image73.svg"/><Relationship Id="rId4" Type="http://schemas.openxmlformats.org/officeDocument/2006/relationships/image" Target="../media/image67.svg"/><Relationship Id="rId9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10" Type="http://schemas.openxmlformats.org/officeDocument/2006/relationships/image" Target="../media/image73.svg"/><Relationship Id="rId4" Type="http://schemas.openxmlformats.org/officeDocument/2006/relationships/image" Target="../media/image67.svg"/><Relationship Id="rId9" Type="http://schemas.openxmlformats.org/officeDocument/2006/relationships/image" Target="../media/image7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svg"/><Relationship Id="rId3" Type="http://schemas.openxmlformats.org/officeDocument/2006/relationships/image" Target="../media/image75.png"/><Relationship Id="rId7" Type="http://schemas.openxmlformats.org/officeDocument/2006/relationships/image" Target="../media/image17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8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11" Type="http://schemas.openxmlformats.org/officeDocument/2006/relationships/image" Target="../media/image82.svg"/><Relationship Id="rId5" Type="http://schemas.openxmlformats.org/officeDocument/2006/relationships/image" Target="../media/image77.png"/><Relationship Id="rId15" Type="http://schemas.openxmlformats.org/officeDocument/2006/relationships/image" Target="../media/image86.svg"/><Relationship Id="rId10" Type="http://schemas.openxmlformats.org/officeDocument/2006/relationships/image" Target="../media/image81.png"/><Relationship Id="rId4" Type="http://schemas.openxmlformats.org/officeDocument/2006/relationships/image" Target="../media/image76.svg"/><Relationship Id="rId9" Type="http://schemas.openxmlformats.org/officeDocument/2006/relationships/image" Target="../media/image80.svg"/><Relationship Id="rId14" Type="http://schemas.openxmlformats.org/officeDocument/2006/relationships/image" Target="../media/image8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jp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7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10" Type="http://schemas.openxmlformats.org/officeDocument/2006/relationships/image" Target="../media/image28.jpe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7.pn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svg"/><Relationship Id="rId3" Type="http://schemas.openxmlformats.org/officeDocument/2006/relationships/image" Target="../media/image17.png"/><Relationship Id="rId7" Type="http://schemas.openxmlformats.org/officeDocument/2006/relationships/image" Target="../media/image41.sv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5" Type="http://schemas.openxmlformats.org/officeDocument/2006/relationships/image" Target="../media/image39.svg"/><Relationship Id="rId15" Type="http://schemas.openxmlformats.org/officeDocument/2006/relationships/image" Target="../media/image49.sv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svg"/><Relationship Id="rId1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jp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637656" y="-1041051"/>
            <a:ext cx="3255399" cy="3788100"/>
            <a:chOff x="0" y="0"/>
            <a:chExt cx="6985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5102"/>
              <a:ext cx="698500" cy="802596"/>
            </a:xfrm>
            <a:custGeom>
              <a:avLst/>
              <a:gdLst/>
              <a:ahLst/>
              <a:cxnLst/>
              <a:rect l="l" t="t" r="r" b="b"/>
              <a:pathLst>
                <a:path w="698500" h="802596">
                  <a:moveTo>
                    <a:pt x="372215" y="8259"/>
                  </a:moveTo>
                  <a:lnTo>
                    <a:pt x="675535" y="184737"/>
                  </a:lnTo>
                  <a:cubicBezTo>
                    <a:pt x="689753" y="193009"/>
                    <a:pt x="698500" y="208217"/>
                    <a:pt x="698500" y="224667"/>
                  </a:cubicBezTo>
                  <a:lnTo>
                    <a:pt x="698500" y="577929"/>
                  </a:lnTo>
                  <a:cubicBezTo>
                    <a:pt x="698500" y="594379"/>
                    <a:pt x="689753" y="609587"/>
                    <a:pt x="675535" y="617859"/>
                  </a:cubicBezTo>
                  <a:lnTo>
                    <a:pt x="372215" y="794337"/>
                  </a:lnTo>
                  <a:cubicBezTo>
                    <a:pt x="358019" y="802596"/>
                    <a:pt x="340481" y="802596"/>
                    <a:pt x="326285" y="794337"/>
                  </a:cubicBezTo>
                  <a:lnTo>
                    <a:pt x="22965" y="617859"/>
                  </a:lnTo>
                  <a:cubicBezTo>
                    <a:pt x="8747" y="609587"/>
                    <a:pt x="0" y="594379"/>
                    <a:pt x="0" y="577929"/>
                  </a:cubicBezTo>
                  <a:lnTo>
                    <a:pt x="0" y="224667"/>
                  </a:lnTo>
                  <a:cubicBezTo>
                    <a:pt x="0" y="208217"/>
                    <a:pt x="8747" y="193009"/>
                    <a:pt x="22965" y="184737"/>
                  </a:cubicBezTo>
                  <a:lnTo>
                    <a:pt x="326285" y="8259"/>
                  </a:lnTo>
                  <a:cubicBezTo>
                    <a:pt x="340481" y="0"/>
                    <a:pt x="358019" y="0"/>
                    <a:pt x="372215" y="8259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8FC7E6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988595" y="-1893407"/>
            <a:ext cx="8307955" cy="9667438"/>
            <a:chOff x="0" y="0"/>
            <a:chExt cx="698500" cy="812800"/>
          </a:xfrm>
        </p:grpSpPr>
        <p:sp>
          <p:nvSpPr>
            <p:cNvPr id="7" name="Freeform 7"/>
            <p:cNvSpPr/>
            <p:nvPr/>
          </p:nvSpPr>
          <p:spPr>
            <a:xfrm rot="-408000">
              <a:off x="-21133" y="4437"/>
              <a:ext cx="740767" cy="803926"/>
            </a:xfrm>
            <a:custGeom>
              <a:avLst/>
              <a:gdLst/>
              <a:ahLst/>
              <a:cxnLst/>
              <a:rect l="l" t="t" r="r" b="b"/>
              <a:pathLst>
                <a:path w="740767" h="803926">
                  <a:moveTo>
                    <a:pt x="426818" y="4686"/>
                  </a:moveTo>
                  <a:lnTo>
                    <a:pt x="732921" y="235281"/>
                  </a:lnTo>
                  <a:cubicBezTo>
                    <a:pt x="738069" y="239159"/>
                    <a:pt x="740766" y="245482"/>
                    <a:pt x="740003" y="251882"/>
                  </a:cubicBezTo>
                  <a:lnTo>
                    <a:pt x="694349" y="634749"/>
                  </a:lnTo>
                  <a:cubicBezTo>
                    <a:pt x="693586" y="641149"/>
                    <a:pt x="689477" y="646660"/>
                    <a:pt x="683561" y="649219"/>
                  </a:cubicBezTo>
                  <a:lnTo>
                    <a:pt x="331819" y="801371"/>
                  </a:lnTo>
                  <a:cubicBezTo>
                    <a:pt x="325912" y="803926"/>
                    <a:pt x="319089" y="803112"/>
                    <a:pt x="313948" y="799240"/>
                  </a:cubicBezTo>
                  <a:lnTo>
                    <a:pt x="7845" y="568645"/>
                  </a:lnTo>
                  <a:cubicBezTo>
                    <a:pt x="2697" y="564767"/>
                    <a:pt x="0" y="558444"/>
                    <a:pt x="763" y="552044"/>
                  </a:cubicBezTo>
                  <a:lnTo>
                    <a:pt x="46417" y="169177"/>
                  </a:lnTo>
                  <a:cubicBezTo>
                    <a:pt x="47180" y="162777"/>
                    <a:pt x="51289" y="157266"/>
                    <a:pt x="57205" y="154707"/>
                  </a:cubicBezTo>
                  <a:lnTo>
                    <a:pt x="408947" y="2555"/>
                  </a:lnTo>
                  <a:cubicBezTo>
                    <a:pt x="414854" y="0"/>
                    <a:pt x="421677" y="814"/>
                    <a:pt x="426818" y="4686"/>
                  </a:cubicBezTo>
                  <a:close/>
                </a:path>
              </a:pathLst>
            </a:custGeom>
            <a:blipFill>
              <a:blip r:embed="rId3"/>
              <a:stretch>
                <a:fillRect l="-56920" t="-387" r="-38077" b="-332"/>
              </a:stretch>
            </a:blipFill>
            <a:ln w="104775" cap="sq">
              <a:solidFill>
                <a:srgbClr val="8FC7E6"/>
              </a:solidFill>
              <a:prstDash val="solid"/>
              <a:miter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9774202" y="6544101"/>
            <a:ext cx="4773127" cy="5554184"/>
            <a:chOff x="0" y="0"/>
            <a:chExt cx="6985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3480"/>
              <a:ext cx="698500" cy="805841"/>
            </a:xfrm>
            <a:custGeom>
              <a:avLst/>
              <a:gdLst/>
              <a:ahLst/>
              <a:cxnLst/>
              <a:rect l="l" t="t" r="r" b="b"/>
              <a:pathLst>
                <a:path w="698500" h="805841">
                  <a:moveTo>
                    <a:pt x="364912" y="5633"/>
                  </a:moveTo>
                  <a:lnTo>
                    <a:pt x="682838" y="190607"/>
                  </a:lnTo>
                  <a:cubicBezTo>
                    <a:pt x="692535" y="196249"/>
                    <a:pt x="698500" y="206622"/>
                    <a:pt x="698500" y="217841"/>
                  </a:cubicBezTo>
                  <a:lnTo>
                    <a:pt x="698500" y="587999"/>
                  </a:lnTo>
                  <a:cubicBezTo>
                    <a:pt x="698500" y="599218"/>
                    <a:pt x="692535" y="609591"/>
                    <a:pt x="682838" y="615233"/>
                  </a:cubicBezTo>
                  <a:lnTo>
                    <a:pt x="364912" y="800207"/>
                  </a:lnTo>
                  <a:cubicBezTo>
                    <a:pt x="355231" y="805840"/>
                    <a:pt x="343269" y="805840"/>
                    <a:pt x="333588" y="800207"/>
                  </a:cubicBezTo>
                  <a:lnTo>
                    <a:pt x="15662" y="615233"/>
                  </a:lnTo>
                  <a:cubicBezTo>
                    <a:pt x="5965" y="609591"/>
                    <a:pt x="0" y="599218"/>
                    <a:pt x="0" y="587999"/>
                  </a:cubicBezTo>
                  <a:lnTo>
                    <a:pt x="0" y="217841"/>
                  </a:lnTo>
                  <a:cubicBezTo>
                    <a:pt x="0" y="206622"/>
                    <a:pt x="5965" y="196249"/>
                    <a:pt x="15662" y="190607"/>
                  </a:cubicBezTo>
                  <a:lnTo>
                    <a:pt x="333588" y="5633"/>
                  </a:lnTo>
                  <a:cubicBezTo>
                    <a:pt x="343269" y="0"/>
                    <a:pt x="355231" y="0"/>
                    <a:pt x="364912" y="5633"/>
                  </a:cubicBezTo>
                  <a:close/>
                </a:path>
              </a:pathLst>
            </a:custGeom>
            <a:solidFill>
              <a:srgbClr val="8FC7E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872736" y="8284997"/>
            <a:ext cx="4773127" cy="5554184"/>
            <a:chOff x="0" y="0"/>
            <a:chExt cx="6985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3480"/>
              <a:ext cx="698500" cy="805841"/>
            </a:xfrm>
            <a:custGeom>
              <a:avLst/>
              <a:gdLst/>
              <a:ahLst/>
              <a:cxnLst/>
              <a:rect l="l" t="t" r="r" b="b"/>
              <a:pathLst>
                <a:path w="698500" h="805841">
                  <a:moveTo>
                    <a:pt x="364912" y="5633"/>
                  </a:moveTo>
                  <a:lnTo>
                    <a:pt x="682838" y="190607"/>
                  </a:lnTo>
                  <a:cubicBezTo>
                    <a:pt x="692535" y="196249"/>
                    <a:pt x="698500" y="206622"/>
                    <a:pt x="698500" y="217841"/>
                  </a:cubicBezTo>
                  <a:lnTo>
                    <a:pt x="698500" y="587999"/>
                  </a:lnTo>
                  <a:cubicBezTo>
                    <a:pt x="698500" y="599218"/>
                    <a:pt x="692535" y="609591"/>
                    <a:pt x="682838" y="615233"/>
                  </a:cubicBezTo>
                  <a:lnTo>
                    <a:pt x="364912" y="800207"/>
                  </a:lnTo>
                  <a:cubicBezTo>
                    <a:pt x="355231" y="805840"/>
                    <a:pt x="343269" y="805840"/>
                    <a:pt x="333588" y="800207"/>
                  </a:cubicBezTo>
                  <a:lnTo>
                    <a:pt x="15662" y="615233"/>
                  </a:lnTo>
                  <a:cubicBezTo>
                    <a:pt x="5965" y="609591"/>
                    <a:pt x="0" y="599218"/>
                    <a:pt x="0" y="587999"/>
                  </a:cubicBezTo>
                  <a:lnTo>
                    <a:pt x="0" y="217841"/>
                  </a:lnTo>
                  <a:cubicBezTo>
                    <a:pt x="0" y="206622"/>
                    <a:pt x="5965" y="196249"/>
                    <a:pt x="15662" y="190607"/>
                  </a:cubicBezTo>
                  <a:lnTo>
                    <a:pt x="333588" y="5633"/>
                  </a:lnTo>
                  <a:cubicBezTo>
                    <a:pt x="343269" y="0"/>
                    <a:pt x="355231" y="0"/>
                    <a:pt x="364912" y="563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8FC7E6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7434760" y="7891373"/>
            <a:ext cx="1202896" cy="1366927"/>
          </a:xfrm>
          <a:custGeom>
            <a:avLst/>
            <a:gdLst/>
            <a:ahLst/>
            <a:cxnLst/>
            <a:rect l="l" t="t" r="r" b="b"/>
            <a:pathLst>
              <a:path w="1202896" h="1366927">
                <a:moveTo>
                  <a:pt x="0" y="0"/>
                </a:moveTo>
                <a:lnTo>
                  <a:pt x="1202896" y="0"/>
                </a:lnTo>
                <a:lnTo>
                  <a:pt x="1202896" y="1366927"/>
                </a:lnTo>
                <a:lnTo>
                  <a:pt x="0" y="13669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179638" y="1121229"/>
            <a:ext cx="856571" cy="973376"/>
          </a:xfrm>
          <a:custGeom>
            <a:avLst/>
            <a:gdLst/>
            <a:ahLst/>
            <a:cxnLst/>
            <a:rect l="l" t="t" r="r" b="b"/>
            <a:pathLst>
              <a:path w="856571" h="973376">
                <a:moveTo>
                  <a:pt x="0" y="0"/>
                </a:moveTo>
                <a:lnTo>
                  <a:pt x="856570" y="0"/>
                </a:lnTo>
                <a:lnTo>
                  <a:pt x="856570" y="973376"/>
                </a:lnTo>
                <a:lnTo>
                  <a:pt x="0" y="9733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513319" y="666500"/>
            <a:ext cx="3958765" cy="2825569"/>
          </a:xfrm>
          <a:custGeom>
            <a:avLst/>
            <a:gdLst/>
            <a:ahLst/>
            <a:cxnLst/>
            <a:rect l="l" t="t" r="r" b="b"/>
            <a:pathLst>
              <a:path w="3958765" h="2825569">
                <a:moveTo>
                  <a:pt x="0" y="0"/>
                </a:moveTo>
                <a:lnTo>
                  <a:pt x="3958766" y="0"/>
                </a:lnTo>
                <a:lnTo>
                  <a:pt x="3958766" y="2825569"/>
                </a:lnTo>
                <a:lnTo>
                  <a:pt x="0" y="28255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997230" y="5851690"/>
            <a:ext cx="8990944" cy="1763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4"/>
              </a:lnSpc>
            </a:pPr>
            <a:r>
              <a:rPr lang="en-US" sz="3353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Medium"/>
                <a:cs typeface="Times New Roman" panose="02020603050405020304" pitchFamily="18" charset="0"/>
                <a:sym typeface="Montserrat Medium"/>
              </a:rPr>
              <a:t>A Privacy-First Health Companion For Chronic Conditions</a:t>
            </a:r>
          </a:p>
          <a:p>
            <a:pPr algn="l">
              <a:lnSpc>
                <a:spcPts val="4694"/>
              </a:lnSpc>
            </a:pPr>
            <a:endParaRPr lang="en-US" sz="3353" b="1" dirty="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76872" y="3234245"/>
            <a:ext cx="9959895" cy="2143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87"/>
              </a:lnSpc>
            </a:pPr>
            <a:r>
              <a:rPr lang="en-US" sz="12562" b="1" dirty="0" err="1">
                <a:solidFill>
                  <a:srgbClr val="003654"/>
                </a:solidFill>
                <a:latin typeface="Times New Roman" panose="02020603050405020304" pitchFamily="18" charset="0"/>
                <a:ea typeface="Montserrat Ultra-Bold"/>
                <a:cs typeface="Times New Roman" panose="02020603050405020304" pitchFamily="18" charset="0"/>
                <a:sym typeface="Montserrat Ultra-Bold"/>
              </a:rPr>
              <a:t>HealthMat</a:t>
            </a:r>
            <a:r>
              <a:rPr lang="en-US" sz="12562" b="1" dirty="0" err="1">
                <a:solidFill>
                  <a:srgbClr val="003654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e</a:t>
            </a:r>
            <a:endParaRPr lang="en-US" sz="12562" b="1" dirty="0">
              <a:solidFill>
                <a:srgbClr val="003654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-1334390" y="2962931"/>
            <a:ext cx="5219901" cy="7324069"/>
          </a:xfrm>
          <a:custGeom>
            <a:avLst/>
            <a:gdLst/>
            <a:ahLst/>
            <a:cxnLst/>
            <a:rect l="l" t="t" r="r" b="b"/>
            <a:pathLst>
              <a:path w="5219901" h="7324069">
                <a:moveTo>
                  <a:pt x="0" y="0"/>
                </a:moveTo>
                <a:lnTo>
                  <a:pt x="5219901" y="0"/>
                </a:lnTo>
                <a:lnTo>
                  <a:pt x="5219901" y="7324070"/>
                </a:lnTo>
                <a:lnTo>
                  <a:pt x="0" y="73240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>
            <a:off x="14478000" y="-495300"/>
            <a:ext cx="5219901" cy="7324069"/>
          </a:xfrm>
          <a:custGeom>
            <a:avLst/>
            <a:gdLst/>
            <a:ahLst/>
            <a:cxnLst/>
            <a:rect l="l" t="t" r="r" b="b"/>
            <a:pathLst>
              <a:path w="5219901" h="7324069">
                <a:moveTo>
                  <a:pt x="0" y="0"/>
                </a:moveTo>
                <a:lnTo>
                  <a:pt x="5219901" y="0"/>
                </a:lnTo>
                <a:lnTo>
                  <a:pt x="5219901" y="7324070"/>
                </a:lnTo>
                <a:lnTo>
                  <a:pt x="0" y="73240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-1030490" y="407758"/>
            <a:ext cx="15225150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b="1" u="sng" dirty="0">
                <a:solidFill>
                  <a:srgbClr val="141E3A"/>
                </a:solidFill>
                <a:latin typeface="Times New Roman" panose="02020603050405020304" pitchFamily="18" charset="0"/>
                <a:ea typeface="Poppins Bold"/>
                <a:cs typeface="Times New Roman" panose="02020603050405020304" pitchFamily="18" charset="0"/>
                <a:sym typeface="Poppins Bold"/>
              </a:rPr>
              <a:t>Comparison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4889008" y="1350670"/>
            <a:ext cx="644150" cy="644150"/>
            <a:chOff x="0" y="0"/>
            <a:chExt cx="858867" cy="85886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58901" cy="858774"/>
            </a:xfrm>
            <a:custGeom>
              <a:avLst/>
              <a:gdLst/>
              <a:ahLst/>
              <a:cxnLst/>
              <a:rect l="l" t="t" r="r" b="b"/>
              <a:pathLst>
                <a:path w="858901" h="858774">
                  <a:moveTo>
                    <a:pt x="262890" y="0"/>
                  </a:moveTo>
                  <a:lnTo>
                    <a:pt x="262890" y="262890"/>
                  </a:lnTo>
                  <a:lnTo>
                    <a:pt x="0" y="262890"/>
                  </a:lnTo>
                  <a:lnTo>
                    <a:pt x="0" y="595884"/>
                  </a:lnTo>
                  <a:lnTo>
                    <a:pt x="262890" y="595884"/>
                  </a:lnTo>
                  <a:lnTo>
                    <a:pt x="262890" y="858774"/>
                  </a:lnTo>
                  <a:lnTo>
                    <a:pt x="593725" y="858774"/>
                  </a:lnTo>
                  <a:lnTo>
                    <a:pt x="593725" y="595884"/>
                  </a:lnTo>
                  <a:lnTo>
                    <a:pt x="858901" y="595884"/>
                  </a:lnTo>
                  <a:lnTo>
                    <a:pt x="858901" y="262890"/>
                  </a:lnTo>
                  <a:lnTo>
                    <a:pt x="593725" y="262890"/>
                  </a:lnTo>
                  <a:lnTo>
                    <a:pt x="593725" y="0"/>
                  </a:lnTo>
                  <a:close/>
                </a:path>
              </a:pathLst>
            </a:custGeom>
            <a:solidFill>
              <a:srgbClr val="29ABD9">
                <a:alpha val="10980"/>
              </a:srgbClr>
            </a:solidFill>
          </p:spPr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0896808-37F5-41C7-2990-9E97AD36F4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244812"/>
              </p:ext>
            </p:extLst>
          </p:nvPr>
        </p:nvGraphicFramePr>
        <p:xfrm>
          <a:off x="1444124" y="1866900"/>
          <a:ext cx="12192000" cy="740664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6919586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36058238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485691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/>
                        <a:t>Feature</a:t>
                      </a:r>
                    </a:p>
                    <a:p>
                      <a:endParaRPr lang="en-US" sz="3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/>
                        <a:t>Existing Apps</a:t>
                      </a:r>
                    </a:p>
                    <a:p>
                      <a:endParaRPr lang="en-US" sz="3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 err="1"/>
                        <a:t>HealthMate</a:t>
                      </a:r>
                      <a:endParaRPr lang="en-US" sz="3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5095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dirty="0"/>
                        <a:t>Data Privacy &amp; Storage</a:t>
                      </a:r>
                      <a:endParaRPr lang="en-US" sz="3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/>
                        <a:t>Cloud-based, Data on External Servers</a:t>
                      </a:r>
                      <a:endParaRPr lang="en-US" sz="3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dirty="0"/>
                        <a:t>Privacy-First, On-Device Encryption</a:t>
                      </a:r>
                      <a:endParaRPr lang="en-US" sz="3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0664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dirty="0"/>
                        <a:t>Personalized Reminders</a:t>
                      </a:r>
                      <a:endParaRPr lang="en-US" sz="3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/>
                        <a:t>Time-based, Simple Alerts</a:t>
                      </a:r>
                      <a:endParaRPr lang="en-US" sz="3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dirty="0"/>
                        <a:t>Intelligent, Non-Diagnostic Nudges</a:t>
                      </a:r>
                      <a:r>
                        <a:rPr lang="en-US" sz="3000" dirty="0"/>
                        <a:t> (AI-Driven, Context-Aware)</a:t>
                      </a:r>
                      <a:endParaRPr lang="en-US" sz="3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564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dirty="0"/>
                        <a:t>Relevance &amp; Customization</a:t>
                      </a:r>
                      <a:endParaRPr lang="en-US" sz="3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/>
                        <a:t>Generic care plans, Not tailored for local needs</a:t>
                      </a:r>
                      <a:endParaRPr lang="en-US" sz="3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dirty="0"/>
                        <a:t>Sri Lankan Context &amp; NCD Focus</a:t>
                      </a:r>
                      <a:r>
                        <a:rPr lang="en-US" sz="3000" dirty="0"/>
                        <a:t>, Personalized Care Plan (MCP)</a:t>
                      </a:r>
                      <a:endParaRPr lang="en-US" sz="3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0266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dirty="0"/>
                        <a:t>Doctor Consult Reporting</a:t>
                      </a:r>
                      <a:endParaRPr lang="en-US" sz="3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/>
                        <a:t>Raw data dumps, Hard-to-read logs</a:t>
                      </a:r>
                      <a:endParaRPr lang="en-US" sz="3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dirty="0"/>
                        <a:t>Exportable PDF/CSV</a:t>
                      </a:r>
                      <a:r>
                        <a:rPr lang="en-US" sz="3000" dirty="0"/>
                        <a:t> (Summary of trends)</a:t>
                      </a:r>
                      <a:endParaRPr lang="en-US" sz="3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437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dirty="0"/>
                        <a:t>Knowledge Base</a:t>
                      </a:r>
                      <a:endParaRPr lang="en-US" sz="3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/>
                        <a:t>None or Basic fixed rules</a:t>
                      </a:r>
                      <a:endParaRPr lang="en-US" sz="3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dirty="0"/>
                        <a:t>Neo4j Ontology-Based</a:t>
                      </a:r>
                      <a:r>
                        <a:rPr lang="en-US" sz="3000" dirty="0"/>
                        <a:t> (Relates condition, meds and goals)</a:t>
                      </a:r>
                      <a:endParaRPr lang="en-US" sz="3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703241"/>
                  </a:ext>
                </a:extLst>
              </a:tr>
            </a:tbl>
          </a:graphicData>
        </a:graphic>
      </p:graphicFrame>
      <p:pic>
        <p:nvPicPr>
          <p:cNvPr id="11" name="Picture 10" descr="A hand holding a cell phone&#10;&#10;AI-generated content may be incorrect.">
            <a:extLst>
              <a:ext uri="{FF2B5EF4-FFF2-40B4-BE49-F238E27FC236}">
                <a16:creationId xmlns:a16="http://schemas.microsoft.com/office/drawing/2014/main" id="{0446AA40-6ACB-1AF0-EEF1-BAA574CD24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4553" y="2962931"/>
            <a:ext cx="2998128" cy="51265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5">
            <a:off x="6" y="-6045183"/>
            <a:ext cx="19959778" cy="8198378"/>
            <a:chOff x="0" y="0"/>
            <a:chExt cx="26613037" cy="10931171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26612977" cy="10931144"/>
            </a:xfrm>
            <a:custGeom>
              <a:avLst/>
              <a:gdLst/>
              <a:ahLst/>
              <a:cxnLst/>
              <a:rect l="l" t="t" r="r" b="b"/>
              <a:pathLst>
                <a:path w="26612977" h="10931144">
                  <a:moveTo>
                    <a:pt x="26612977" y="0"/>
                  </a:moveTo>
                  <a:lnTo>
                    <a:pt x="0" y="0"/>
                  </a:lnTo>
                  <a:lnTo>
                    <a:pt x="0" y="10931144"/>
                  </a:lnTo>
                  <a:lnTo>
                    <a:pt x="26612977" y="10931144"/>
                  </a:lnTo>
                  <a:lnTo>
                    <a:pt x="26612977" y="0"/>
                  </a:lnTo>
                  <a:close/>
                </a:path>
              </a:pathLst>
            </a:custGeom>
            <a:blipFill>
              <a:blip r:embed="rId3"/>
              <a:stretch>
                <a:fillRect l="-36139" r="-32318" b="-9140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-308144">
            <a:off x="5788450" y="8012571"/>
            <a:ext cx="19178397" cy="8198358"/>
            <a:chOff x="9503157" y="-1001332"/>
            <a:chExt cx="25571196" cy="10931144"/>
          </a:xfrm>
        </p:grpSpPr>
        <p:sp>
          <p:nvSpPr>
            <p:cNvPr id="5" name="Freeform 5"/>
            <p:cNvSpPr/>
            <p:nvPr/>
          </p:nvSpPr>
          <p:spPr>
            <a:xfrm flipH="1">
              <a:off x="9503157" y="-1001332"/>
              <a:ext cx="25571196" cy="10931144"/>
            </a:xfrm>
            <a:custGeom>
              <a:avLst/>
              <a:gdLst/>
              <a:ahLst/>
              <a:cxnLst/>
              <a:rect l="l" t="t" r="r" b="b"/>
              <a:pathLst>
                <a:path w="25571196" h="10931144">
                  <a:moveTo>
                    <a:pt x="25571196" y="0"/>
                  </a:moveTo>
                  <a:lnTo>
                    <a:pt x="0" y="0"/>
                  </a:lnTo>
                  <a:lnTo>
                    <a:pt x="0" y="10931144"/>
                  </a:lnTo>
                  <a:lnTo>
                    <a:pt x="25571196" y="10931144"/>
                  </a:lnTo>
                  <a:lnTo>
                    <a:pt x="25571196" y="0"/>
                  </a:lnTo>
                  <a:close/>
                </a:path>
              </a:pathLst>
            </a:custGeom>
            <a:blipFill>
              <a:blip r:embed="rId3"/>
              <a:stretch>
                <a:fillRect l="-36139" r="-32318" b="-4867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-266440" y="5658101"/>
            <a:ext cx="5219901" cy="7324069"/>
          </a:xfrm>
          <a:custGeom>
            <a:avLst/>
            <a:gdLst/>
            <a:ahLst/>
            <a:cxnLst/>
            <a:rect l="l" t="t" r="r" b="b"/>
            <a:pathLst>
              <a:path w="5219901" h="7324069">
                <a:moveTo>
                  <a:pt x="0" y="0"/>
                </a:moveTo>
                <a:lnTo>
                  <a:pt x="5219901" y="0"/>
                </a:lnTo>
                <a:lnTo>
                  <a:pt x="5219901" y="7324070"/>
                </a:lnTo>
                <a:lnTo>
                  <a:pt x="0" y="7324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Freeform 9"/>
          <p:cNvSpPr/>
          <p:nvPr/>
        </p:nvSpPr>
        <p:spPr>
          <a:xfrm>
            <a:off x="14510772" y="3136036"/>
            <a:ext cx="5219901" cy="7324069"/>
          </a:xfrm>
          <a:custGeom>
            <a:avLst/>
            <a:gdLst/>
            <a:ahLst/>
            <a:cxnLst/>
            <a:rect l="l" t="t" r="r" b="b"/>
            <a:pathLst>
              <a:path w="5219901" h="7324069">
                <a:moveTo>
                  <a:pt x="0" y="0"/>
                </a:moveTo>
                <a:lnTo>
                  <a:pt x="5219901" y="0"/>
                </a:lnTo>
                <a:lnTo>
                  <a:pt x="5219901" y="7324070"/>
                </a:lnTo>
                <a:lnTo>
                  <a:pt x="0" y="73240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38200" y="918243"/>
            <a:ext cx="15225150" cy="1006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600" b="1" u="sng" dirty="0">
                <a:solidFill>
                  <a:srgbClr val="141E3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Resource Requirements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24538" y="2970875"/>
            <a:ext cx="10594095" cy="7489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: 	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 Native with Expo Go 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Java Spring Boot Python  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Firebase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Firestore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Neo4j  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LangChain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Libraries for PDF/CSV export</a:t>
            </a:r>
          </a:p>
          <a:p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: 	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computer 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Android smartphone for testing 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Internet Connection</a:t>
            </a:r>
            <a:endParaRPr lang="en-US" sz="3200" b="1" dirty="0">
              <a:solidFill>
                <a:srgbClr val="141E3A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marL="772160" lvl="1" indent="-386080" algn="ctr">
              <a:lnSpc>
                <a:spcPts val="3840"/>
              </a:lnSpc>
            </a:pPr>
            <a:endParaRPr lang="en-US" sz="3200" b="1" dirty="0">
              <a:solidFill>
                <a:srgbClr val="141E3A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marL="772160" lvl="1" indent="-386080" algn="ctr">
              <a:lnSpc>
                <a:spcPts val="3840"/>
              </a:lnSpc>
            </a:pPr>
            <a:endParaRPr lang="en-US" sz="3200" b="1" dirty="0">
              <a:solidFill>
                <a:srgbClr val="141E3A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marL="772160" lvl="1" indent="-386080" algn="ctr">
              <a:lnSpc>
                <a:spcPts val="3840"/>
              </a:lnSpc>
            </a:pPr>
            <a:endParaRPr lang="en-US" sz="3200" b="1" dirty="0">
              <a:solidFill>
                <a:srgbClr val="141E3A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marL="772160" lvl="1" indent="-386080" algn="ctr">
              <a:lnSpc>
                <a:spcPts val="3840"/>
              </a:lnSpc>
            </a:pPr>
            <a:endParaRPr lang="en-US" sz="3200" b="1" dirty="0">
              <a:solidFill>
                <a:srgbClr val="141E3A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3448155" y="1170383"/>
            <a:ext cx="3842984" cy="7800596"/>
            <a:chOff x="0" y="0"/>
            <a:chExt cx="5123979" cy="10400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123942" cy="10400792"/>
            </a:xfrm>
            <a:custGeom>
              <a:avLst/>
              <a:gdLst/>
              <a:ahLst/>
              <a:cxnLst/>
              <a:rect l="l" t="t" r="r" b="b"/>
              <a:pathLst>
                <a:path w="5123942" h="10400792">
                  <a:moveTo>
                    <a:pt x="157734" y="0"/>
                  </a:moveTo>
                  <a:cubicBezTo>
                    <a:pt x="70358" y="0"/>
                    <a:pt x="0" y="70358"/>
                    <a:pt x="0" y="160147"/>
                  </a:cubicBezTo>
                  <a:lnTo>
                    <a:pt x="0" y="10243058"/>
                  </a:lnTo>
                  <a:cubicBezTo>
                    <a:pt x="0" y="10330434"/>
                    <a:pt x="70358" y="10400792"/>
                    <a:pt x="157734" y="10400792"/>
                  </a:cubicBezTo>
                  <a:lnTo>
                    <a:pt x="4966081" y="10400792"/>
                  </a:lnTo>
                  <a:cubicBezTo>
                    <a:pt x="5053457" y="10400792"/>
                    <a:pt x="5123815" y="10330307"/>
                    <a:pt x="5123815" y="10243058"/>
                  </a:cubicBezTo>
                  <a:lnTo>
                    <a:pt x="5123815" y="160147"/>
                  </a:lnTo>
                  <a:cubicBezTo>
                    <a:pt x="5123942" y="70358"/>
                    <a:pt x="5053584" y="0"/>
                    <a:pt x="4966081" y="0"/>
                  </a:cubicBezTo>
                  <a:close/>
                </a:path>
              </a:pathLst>
            </a:custGeom>
            <a:solidFill>
              <a:srgbClr val="29ABD9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3634573" y="1817545"/>
            <a:ext cx="3486212" cy="6651926"/>
            <a:chOff x="0" y="0"/>
            <a:chExt cx="4648283" cy="886923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648200" cy="8869172"/>
            </a:xfrm>
            <a:custGeom>
              <a:avLst/>
              <a:gdLst/>
              <a:ahLst/>
              <a:cxnLst/>
              <a:rect l="l" t="t" r="r" b="b"/>
              <a:pathLst>
                <a:path w="4648200" h="8869172">
                  <a:moveTo>
                    <a:pt x="0" y="0"/>
                  </a:moveTo>
                  <a:lnTo>
                    <a:pt x="0" y="8869172"/>
                  </a:lnTo>
                  <a:lnTo>
                    <a:pt x="4648200" y="8869172"/>
                  </a:lnTo>
                  <a:lnTo>
                    <a:pt x="4648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3626561" y="1817545"/>
            <a:ext cx="3494224" cy="6651910"/>
            <a:chOff x="0" y="0"/>
            <a:chExt cx="4658995" cy="886917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658995" cy="8869172"/>
            </a:xfrm>
            <a:custGeom>
              <a:avLst/>
              <a:gdLst/>
              <a:ahLst/>
              <a:cxnLst/>
              <a:rect l="l" t="t" r="r" b="b"/>
              <a:pathLst>
                <a:path w="4658995" h="8869172">
                  <a:moveTo>
                    <a:pt x="0" y="0"/>
                  </a:moveTo>
                  <a:lnTo>
                    <a:pt x="4658995" y="0"/>
                  </a:lnTo>
                  <a:lnTo>
                    <a:pt x="4658995" y="8869172"/>
                  </a:lnTo>
                  <a:lnTo>
                    <a:pt x="0" y="8869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8149" r="-18158" b="-233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15181525" y="1322991"/>
            <a:ext cx="376242" cy="363566"/>
            <a:chOff x="0" y="0"/>
            <a:chExt cx="501656" cy="484755"/>
          </a:xfrm>
        </p:grpSpPr>
        <p:sp>
          <p:nvSpPr>
            <p:cNvPr id="19" name="Freeform 19"/>
            <p:cNvSpPr/>
            <p:nvPr/>
          </p:nvSpPr>
          <p:spPr>
            <a:xfrm>
              <a:off x="33909" y="33782"/>
              <a:ext cx="433832" cy="417068"/>
            </a:xfrm>
            <a:custGeom>
              <a:avLst/>
              <a:gdLst/>
              <a:ahLst/>
              <a:cxnLst/>
              <a:rect l="l" t="t" r="r" b="b"/>
              <a:pathLst>
                <a:path w="433832" h="417068">
                  <a:moveTo>
                    <a:pt x="0" y="208534"/>
                  </a:moveTo>
                  <a:cubicBezTo>
                    <a:pt x="0" y="93345"/>
                    <a:pt x="97155" y="0"/>
                    <a:pt x="216916" y="0"/>
                  </a:cubicBezTo>
                  <a:cubicBezTo>
                    <a:pt x="336677" y="0"/>
                    <a:pt x="433832" y="93345"/>
                    <a:pt x="433832" y="208534"/>
                  </a:cubicBezTo>
                  <a:cubicBezTo>
                    <a:pt x="433832" y="323723"/>
                    <a:pt x="336804" y="417068"/>
                    <a:pt x="216916" y="417068"/>
                  </a:cubicBezTo>
                  <a:cubicBezTo>
                    <a:pt x="97028" y="417068"/>
                    <a:pt x="0" y="323723"/>
                    <a:pt x="0" y="2085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501650" cy="484759"/>
            </a:xfrm>
            <a:custGeom>
              <a:avLst/>
              <a:gdLst/>
              <a:ahLst/>
              <a:cxnLst/>
              <a:rect l="l" t="t" r="r" b="b"/>
              <a:pathLst>
                <a:path w="501650" h="484759">
                  <a:moveTo>
                    <a:pt x="0" y="242316"/>
                  </a:moveTo>
                  <a:cubicBezTo>
                    <a:pt x="0" y="107315"/>
                    <a:pt x="113538" y="0"/>
                    <a:pt x="250825" y="0"/>
                  </a:cubicBezTo>
                  <a:lnTo>
                    <a:pt x="250825" y="33909"/>
                  </a:lnTo>
                  <a:lnTo>
                    <a:pt x="250825" y="0"/>
                  </a:lnTo>
                  <a:cubicBezTo>
                    <a:pt x="388112" y="0"/>
                    <a:pt x="501650" y="107315"/>
                    <a:pt x="501650" y="242316"/>
                  </a:cubicBezTo>
                  <a:lnTo>
                    <a:pt x="467741" y="242316"/>
                  </a:lnTo>
                  <a:lnTo>
                    <a:pt x="501650" y="242316"/>
                  </a:lnTo>
                  <a:cubicBezTo>
                    <a:pt x="501650" y="377444"/>
                    <a:pt x="388112" y="484632"/>
                    <a:pt x="250825" y="484632"/>
                  </a:cubicBezTo>
                  <a:lnTo>
                    <a:pt x="250825" y="450850"/>
                  </a:lnTo>
                  <a:lnTo>
                    <a:pt x="250825" y="484759"/>
                  </a:lnTo>
                  <a:cubicBezTo>
                    <a:pt x="113538" y="484759"/>
                    <a:pt x="0" y="377444"/>
                    <a:pt x="0" y="242316"/>
                  </a:cubicBezTo>
                  <a:lnTo>
                    <a:pt x="33909" y="242316"/>
                  </a:lnTo>
                  <a:lnTo>
                    <a:pt x="67691" y="242316"/>
                  </a:lnTo>
                  <a:lnTo>
                    <a:pt x="33909" y="242316"/>
                  </a:lnTo>
                  <a:lnTo>
                    <a:pt x="0" y="242316"/>
                  </a:lnTo>
                  <a:moveTo>
                    <a:pt x="67691" y="242316"/>
                  </a:moveTo>
                  <a:cubicBezTo>
                    <a:pt x="67691" y="260985"/>
                    <a:pt x="52578" y="276225"/>
                    <a:pt x="33782" y="276225"/>
                  </a:cubicBezTo>
                  <a:cubicBezTo>
                    <a:pt x="14986" y="276225"/>
                    <a:pt x="0" y="261112"/>
                    <a:pt x="0" y="242316"/>
                  </a:cubicBezTo>
                  <a:cubicBezTo>
                    <a:pt x="0" y="223520"/>
                    <a:pt x="15113" y="208407"/>
                    <a:pt x="33909" y="208407"/>
                  </a:cubicBezTo>
                  <a:cubicBezTo>
                    <a:pt x="52705" y="208407"/>
                    <a:pt x="67818" y="223520"/>
                    <a:pt x="67818" y="242316"/>
                  </a:cubicBezTo>
                  <a:cubicBezTo>
                    <a:pt x="67818" y="337566"/>
                    <a:pt x="148463" y="416941"/>
                    <a:pt x="250952" y="416941"/>
                  </a:cubicBezTo>
                  <a:cubicBezTo>
                    <a:pt x="353441" y="416941"/>
                    <a:pt x="434086" y="337439"/>
                    <a:pt x="434086" y="242316"/>
                  </a:cubicBezTo>
                  <a:cubicBezTo>
                    <a:pt x="434086" y="147193"/>
                    <a:pt x="353187" y="67691"/>
                    <a:pt x="250825" y="67691"/>
                  </a:cubicBezTo>
                  <a:lnTo>
                    <a:pt x="250825" y="33909"/>
                  </a:lnTo>
                  <a:lnTo>
                    <a:pt x="250825" y="67691"/>
                  </a:lnTo>
                  <a:cubicBezTo>
                    <a:pt x="148463" y="67691"/>
                    <a:pt x="67691" y="147193"/>
                    <a:pt x="67691" y="242316"/>
                  </a:cubicBezTo>
                  <a:close/>
                </a:path>
              </a:pathLst>
            </a:custGeom>
            <a:solidFill>
              <a:srgbClr val="0B4657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5097334" y="8574889"/>
            <a:ext cx="544598" cy="272536"/>
            <a:chOff x="0" y="0"/>
            <a:chExt cx="726131" cy="36338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26186" cy="363347"/>
            </a:xfrm>
            <a:custGeom>
              <a:avLst/>
              <a:gdLst/>
              <a:ahLst/>
              <a:cxnLst/>
              <a:rect l="l" t="t" r="r" b="b"/>
              <a:pathLst>
                <a:path w="726186" h="363347">
                  <a:moveTo>
                    <a:pt x="0" y="60579"/>
                  </a:moveTo>
                  <a:cubicBezTo>
                    <a:pt x="0" y="27178"/>
                    <a:pt x="27178" y="0"/>
                    <a:pt x="60579" y="0"/>
                  </a:cubicBezTo>
                  <a:lnTo>
                    <a:pt x="665607" y="0"/>
                  </a:lnTo>
                  <a:cubicBezTo>
                    <a:pt x="699008" y="0"/>
                    <a:pt x="726186" y="27178"/>
                    <a:pt x="726186" y="60579"/>
                  </a:cubicBezTo>
                  <a:lnTo>
                    <a:pt x="726186" y="302768"/>
                  </a:lnTo>
                  <a:cubicBezTo>
                    <a:pt x="726186" y="336169"/>
                    <a:pt x="699008" y="363347"/>
                    <a:pt x="665607" y="363347"/>
                  </a:cubicBezTo>
                  <a:lnTo>
                    <a:pt x="60579" y="363347"/>
                  </a:lnTo>
                  <a:cubicBezTo>
                    <a:pt x="27178" y="363347"/>
                    <a:pt x="0" y="336296"/>
                    <a:pt x="0" y="30276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-990600" y="4305300"/>
            <a:ext cx="1460430" cy="5755096"/>
          </a:xfrm>
          <a:custGeom>
            <a:avLst/>
            <a:gdLst/>
            <a:ahLst/>
            <a:cxnLst/>
            <a:rect l="l" t="t" r="r" b="b"/>
            <a:pathLst>
              <a:path w="1460430" h="5755096">
                <a:moveTo>
                  <a:pt x="0" y="0"/>
                </a:moveTo>
                <a:lnTo>
                  <a:pt x="1460430" y="0"/>
                </a:lnTo>
                <a:lnTo>
                  <a:pt x="1460430" y="5755096"/>
                </a:lnTo>
                <a:lnTo>
                  <a:pt x="0" y="57550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550352" y="-1714500"/>
            <a:ext cx="1460430" cy="5755096"/>
          </a:xfrm>
          <a:custGeom>
            <a:avLst/>
            <a:gdLst/>
            <a:ahLst/>
            <a:cxnLst/>
            <a:rect l="l" t="t" r="r" b="b"/>
            <a:pathLst>
              <a:path w="1460430" h="5755096">
                <a:moveTo>
                  <a:pt x="0" y="0"/>
                </a:moveTo>
                <a:lnTo>
                  <a:pt x="1460430" y="0"/>
                </a:lnTo>
                <a:lnTo>
                  <a:pt x="1460430" y="5755096"/>
                </a:lnTo>
                <a:lnTo>
                  <a:pt x="0" y="57550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2" name="Picture 11" descr="A screenshot of a sign up form&#10;&#10;AI-generated content may be incorrect.">
            <a:extLst>
              <a:ext uri="{FF2B5EF4-FFF2-40B4-BE49-F238E27FC236}">
                <a16:creationId xmlns:a16="http://schemas.microsoft.com/office/drawing/2014/main" id="{7E6F74C8-F3C0-584B-053F-6C8442D3AB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293" y="1830316"/>
            <a:ext cx="3810340" cy="762068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AD17AE8-3CAE-2313-7D55-CF4939388209}"/>
              </a:ext>
            </a:extLst>
          </p:cNvPr>
          <p:cNvSpPr/>
          <p:nvPr/>
        </p:nvSpPr>
        <p:spPr>
          <a:xfrm>
            <a:off x="5715000" y="1562100"/>
            <a:ext cx="11887200" cy="844106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52F140D-507B-181C-ACBD-85C754999F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6170" y="2442748"/>
            <a:ext cx="2323600" cy="540150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6D80AAD-2ACB-8AB8-D227-DB39CC65D6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7146" y="4129401"/>
            <a:ext cx="2311622" cy="513510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E5FBCEB-1BCE-3892-E7EF-700209DC36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15841" y="2392668"/>
            <a:ext cx="2379141" cy="544053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6A21DD2-48FF-F22F-BB7F-319DEFEC62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83899" y="4129401"/>
            <a:ext cx="2245575" cy="513510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4049B3E-BBBB-806E-4148-D8808D598186}"/>
              </a:ext>
            </a:extLst>
          </p:cNvPr>
          <p:cNvSpPr txBox="1"/>
          <p:nvPr/>
        </p:nvSpPr>
        <p:spPr>
          <a:xfrm>
            <a:off x="2318484" y="9603056"/>
            <a:ext cx="16259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Screen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EC345D7-DAEF-D201-6554-259C7C722EB0}"/>
              </a:ext>
            </a:extLst>
          </p:cNvPr>
          <p:cNvSpPr txBox="1"/>
          <p:nvPr/>
        </p:nvSpPr>
        <p:spPr>
          <a:xfrm>
            <a:off x="6781800" y="8002856"/>
            <a:ext cx="9946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5E899D-480E-3B07-674A-9A9B742E16D9}"/>
              </a:ext>
            </a:extLst>
          </p:cNvPr>
          <p:cNvSpPr txBox="1"/>
          <p:nvPr/>
        </p:nvSpPr>
        <p:spPr>
          <a:xfrm>
            <a:off x="9612895" y="9365589"/>
            <a:ext cx="9946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Care Plan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4597A0F-A867-767B-E798-D6D2D3593976}"/>
              </a:ext>
            </a:extLst>
          </p:cNvPr>
          <p:cNvSpPr txBox="1"/>
          <p:nvPr/>
        </p:nvSpPr>
        <p:spPr>
          <a:xfrm>
            <a:off x="12546924" y="8002856"/>
            <a:ext cx="10300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Data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177E3DB-1602-5D97-6741-B2DFCBC00DC0}"/>
              </a:ext>
            </a:extLst>
          </p:cNvPr>
          <p:cNvSpPr txBox="1"/>
          <p:nvPr/>
        </p:nvSpPr>
        <p:spPr>
          <a:xfrm>
            <a:off x="15480295" y="9365589"/>
            <a:ext cx="11887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Progress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D60E4EA-5D1C-97A0-7EE3-D2E7949F821F}"/>
              </a:ext>
            </a:extLst>
          </p:cNvPr>
          <p:cNvSpPr txBox="1"/>
          <p:nvPr/>
        </p:nvSpPr>
        <p:spPr>
          <a:xfrm>
            <a:off x="4482" y="108694"/>
            <a:ext cx="1420905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b="1" u="sng" dirty="0">
                <a:solidFill>
                  <a:srgbClr val="141E3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Design Preview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7383609" y="-722094"/>
            <a:ext cx="2674753" cy="3818274"/>
          </a:xfrm>
          <a:custGeom>
            <a:avLst/>
            <a:gdLst/>
            <a:ahLst/>
            <a:cxnLst/>
            <a:rect l="l" t="t" r="r" b="b"/>
            <a:pathLst>
              <a:path w="2674753" h="3818274">
                <a:moveTo>
                  <a:pt x="0" y="0"/>
                </a:moveTo>
                <a:lnTo>
                  <a:pt x="2674753" y="0"/>
                </a:lnTo>
                <a:lnTo>
                  <a:pt x="2674753" y="3818274"/>
                </a:lnTo>
                <a:lnTo>
                  <a:pt x="0" y="3818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874975" y="8420100"/>
            <a:ext cx="1749950" cy="2703922"/>
          </a:xfrm>
          <a:custGeom>
            <a:avLst/>
            <a:gdLst/>
            <a:ahLst/>
            <a:cxnLst/>
            <a:rect l="l" t="t" r="r" b="b"/>
            <a:pathLst>
              <a:path w="1749950" h="2703922">
                <a:moveTo>
                  <a:pt x="0" y="0"/>
                </a:moveTo>
                <a:lnTo>
                  <a:pt x="1749950" y="0"/>
                </a:lnTo>
                <a:lnTo>
                  <a:pt x="1749950" y="2703922"/>
                </a:lnTo>
                <a:lnTo>
                  <a:pt x="0" y="27039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>
            <a:off x="16230600" y="8671950"/>
            <a:ext cx="2982050" cy="3230100"/>
          </a:xfrm>
          <a:custGeom>
            <a:avLst/>
            <a:gdLst/>
            <a:ahLst/>
            <a:cxnLst/>
            <a:rect l="l" t="t" r="r" b="b"/>
            <a:pathLst>
              <a:path w="2982050" h="3230100">
                <a:moveTo>
                  <a:pt x="0" y="0"/>
                </a:moveTo>
                <a:lnTo>
                  <a:pt x="2982050" y="0"/>
                </a:lnTo>
                <a:lnTo>
                  <a:pt x="2982050" y="3230100"/>
                </a:lnTo>
                <a:lnTo>
                  <a:pt x="0" y="32301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/>
          <p:cNvSpPr/>
          <p:nvPr/>
        </p:nvSpPr>
        <p:spPr>
          <a:xfrm>
            <a:off x="-86450" y="259765"/>
            <a:ext cx="1151927" cy="1854556"/>
          </a:xfrm>
          <a:custGeom>
            <a:avLst/>
            <a:gdLst/>
            <a:ahLst/>
            <a:cxnLst/>
            <a:rect l="l" t="t" r="r" b="b"/>
            <a:pathLst>
              <a:path w="1151927" h="1854556">
                <a:moveTo>
                  <a:pt x="0" y="0"/>
                </a:moveTo>
                <a:lnTo>
                  <a:pt x="1151927" y="0"/>
                </a:lnTo>
                <a:lnTo>
                  <a:pt x="1151927" y="1854556"/>
                </a:lnTo>
                <a:lnTo>
                  <a:pt x="0" y="18545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TextBox 9"/>
          <p:cNvSpPr txBox="1"/>
          <p:nvPr/>
        </p:nvSpPr>
        <p:spPr>
          <a:xfrm>
            <a:off x="-566002" y="64062"/>
            <a:ext cx="15225150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7000" b="1" u="sng" dirty="0">
                <a:solidFill>
                  <a:srgbClr val="141E3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Time Estimate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1364BD9-9BB5-B0E4-3683-01F9BC39C3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3742220"/>
              </p:ext>
            </p:extLst>
          </p:nvPr>
        </p:nvGraphicFramePr>
        <p:xfrm>
          <a:off x="8529638" y="4956175"/>
          <a:ext cx="1227137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11" imgW="1226997" imgH="373301" progId="Excel.Sheet.12">
                  <p:embed/>
                </p:oleObj>
              </mc:Choice>
              <mc:Fallback>
                <p:oleObj name="Worksheet" r:id="rId11" imgW="1226997" imgH="37330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529638" y="4956175"/>
                        <a:ext cx="1227137" cy="373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D7F1E67-BB2E-8CA9-146C-C140516C5D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00996"/>
              </p:ext>
            </p:extLst>
          </p:nvPr>
        </p:nvGraphicFramePr>
        <p:xfrm>
          <a:off x="1524000" y="957018"/>
          <a:ext cx="16078200" cy="926592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3051179">
                  <a:extLst>
                    <a:ext uri="{9D8B030D-6E8A-4147-A177-3AD203B41FA5}">
                      <a16:colId xmlns:a16="http://schemas.microsoft.com/office/drawing/2014/main" val="801979394"/>
                    </a:ext>
                  </a:extLst>
                </a:gridCol>
                <a:gridCol w="9598021">
                  <a:extLst>
                    <a:ext uri="{9D8B030D-6E8A-4147-A177-3AD203B41FA5}">
                      <a16:colId xmlns:a16="http://schemas.microsoft.com/office/drawing/2014/main" val="1481068876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342097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dirty="0"/>
                        <a:t>Sprint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dirty="0"/>
                        <a:t>Features / Tasks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dirty="0"/>
                        <a:t>Estimate Days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4968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600" b="1" dirty="0"/>
                        <a:t>Sprint 0</a:t>
                      </a:r>
                      <a:endParaRPr lang="en-US" sz="2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Finalize requirements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2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9031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600" dirty="0"/>
                        <a:t>(week 1-2)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Backlog creation &amp; prioritization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5286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Draft user stories (MVP core only)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2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1000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Initial wireframes (MCP, Logging, Dashboard)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9406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Refine wireframes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2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4037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Tech stack justification &amp; architecture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4667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Firebase + encrypted DB initial setup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2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3605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Privacy &amp; risk assessment (PDPA)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2579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600" b="1" dirty="0"/>
                        <a:t>Sprint 1</a:t>
                      </a:r>
                      <a:endParaRPr lang="en-US" sz="2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React Native / Expo project setup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2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6245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600" dirty="0"/>
                        <a:t>(week 3–4)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Secure local storage (encrypted SQLite)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3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9567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User authentication (Firebase Auth)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3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MCP basic UI + setup logic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3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623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Navigation setup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22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600" b="1" dirty="0"/>
                        <a:t>Sprint 2</a:t>
                      </a:r>
                      <a:endParaRPr lang="en-US" sz="2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MCP goals &amp; medication schedules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3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54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600" dirty="0"/>
                        <a:t>(week 5–6)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Health data logging UI (BP, sugar, meds)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4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3598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Local DB integration for logs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3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2712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Basic dashboard charts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2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2029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User settings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35985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7BF78-9660-61AD-E3FF-ED2A71EE3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0CDA3B9A-40EA-4137-0D8B-BD8223139F47}"/>
              </a:ext>
            </a:extLst>
          </p:cNvPr>
          <p:cNvSpPr/>
          <p:nvPr/>
        </p:nvSpPr>
        <p:spPr>
          <a:xfrm>
            <a:off x="17754600" y="-419100"/>
            <a:ext cx="2674753" cy="3818274"/>
          </a:xfrm>
          <a:custGeom>
            <a:avLst/>
            <a:gdLst/>
            <a:ahLst/>
            <a:cxnLst/>
            <a:rect l="l" t="t" r="r" b="b"/>
            <a:pathLst>
              <a:path w="2674753" h="3818274">
                <a:moveTo>
                  <a:pt x="0" y="0"/>
                </a:moveTo>
                <a:lnTo>
                  <a:pt x="2674753" y="0"/>
                </a:lnTo>
                <a:lnTo>
                  <a:pt x="2674753" y="3818274"/>
                </a:lnTo>
                <a:lnTo>
                  <a:pt x="0" y="3818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0374EE8-CC2B-6216-C886-84FABCD0F7DF}"/>
              </a:ext>
            </a:extLst>
          </p:cNvPr>
          <p:cNvSpPr/>
          <p:nvPr/>
        </p:nvSpPr>
        <p:spPr>
          <a:xfrm>
            <a:off x="-566002" y="8415304"/>
            <a:ext cx="1749950" cy="2703922"/>
          </a:xfrm>
          <a:custGeom>
            <a:avLst/>
            <a:gdLst/>
            <a:ahLst/>
            <a:cxnLst/>
            <a:rect l="l" t="t" r="r" b="b"/>
            <a:pathLst>
              <a:path w="1749950" h="2703922">
                <a:moveTo>
                  <a:pt x="0" y="0"/>
                </a:moveTo>
                <a:lnTo>
                  <a:pt x="1749950" y="0"/>
                </a:lnTo>
                <a:lnTo>
                  <a:pt x="1749950" y="2703922"/>
                </a:lnTo>
                <a:lnTo>
                  <a:pt x="0" y="27039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C66B736-0B2F-BBF9-4E6E-810376E47196}"/>
              </a:ext>
            </a:extLst>
          </p:cNvPr>
          <p:cNvSpPr/>
          <p:nvPr/>
        </p:nvSpPr>
        <p:spPr>
          <a:xfrm>
            <a:off x="16136820" y="8801100"/>
            <a:ext cx="2982050" cy="3230100"/>
          </a:xfrm>
          <a:custGeom>
            <a:avLst/>
            <a:gdLst/>
            <a:ahLst/>
            <a:cxnLst/>
            <a:rect l="l" t="t" r="r" b="b"/>
            <a:pathLst>
              <a:path w="2982050" h="3230100">
                <a:moveTo>
                  <a:pt x="0" y="0"/>
                </a:moveTo>
                <a:lnTo>
                  <a:pt x="2982050" y="0"/>
                </a:lnTo>
                <a:lnTo>
                  <a:pt x="2982050" y="3230100"/>
                </a:lnTo>
                <a:lnTo>
                  <a:pt x="0" y="32301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3EAE8AE9-D6C1-527C-0F4E-C27660D9800A}"/>
              </a:ext>
            </a:extLst>
          </p:cNvPr>
          <p:cNvSpPr/>
          <p:nvPr/>
        </p:nvSpPr>
        <p:spPr>
          <a:xfrm>
            <a:off x="-280090" y="0"/>
            <a:ext cx="1151927" cy="1854556"/>
          </a:xfrm>
          <a:custGeom>
            <a:avLst/>
            <a:gdLst/>
            <a:ahLst/>
            <a:cxnLst/>
            <a:rect l="l" t="t" r="r" b="b"/>
            <a:pathLst>
              <a:path w="1151927" h="1854556">
                <a:moveTo>
                  <a:pt x="0" y="0"/>
                </a:moveTo>
                <a:lnTo>
                  <a:pt x="1151927" y="0"/>
                </a:lnTo>
                <a:lnTo>
                  <a:pt x="1151927" y="1854556"/>
                </a:lnTo>
                <a:lnTo>
                  <a:pt x="0" y="18545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623CDF9-A7B8-3AA4-EA9A-DB2D925AC7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963226"/>
              </p:ext>
            </p:extLst>
          </p:nvPr>
        </p:nvGraphicFramePr>
        <p:xfrm>
          <a:off x="1524000" y="94784"/>
          <a:ext cx="16078200" cy="10076326"/>
        </p:xfrm>
        <a:graphic>
          <a:graphicData uri="http://schemas.openxmlformats.org/drawingml/2006/table">
            <a:tbl>
              <a:tblPr bandRow="1">
                <a:tableStyleId>{EB9631B5-78F2-41C9-869B-9F39066F8104}</a:tableStyleId>
              </a:tblPr>
              <a:tblGrid>
                <a:gridCol w="3124200">
                  <a:extLst>
                    <a:ext uri="{9D8B030D-6E8A-4147-A177-3AD203B41FA5}">
                      <a16:colId xmlns:a16="http://schemas.microsoft.com/office/drawing/2014/main" val="4029947927"/>
                    </a:ext>
                  </a:extLst>
                </a:gridCol>
                <a:gridCol w="9525000">
                  <a:extLst>
                    <a:ext uri="{9D8B030D-6E8A-4147-A177-3AD203B41FA5}">
                      <a16:colId xmlns:a16="http://schemas.microsoft.com/office/drawing/2014/main" val="1007742726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4110676734"/>
                    </a:ext>
                  </a:extLst>
                </a:gridCol>
              </a:tblGrid>
              <a:tr h="479901">
                <a:tc>
                  <a:txBody>
                    <a:bodyPr/>
                    <a:lstStyle/>
                    <a:p>
                      <a:r>
                        <a:rPr lang="en-US" sz="2500" b="1" dirty="0"/>
                        <a:t>Sprint 3</a:t>
                      </a:r>
                      <a:endParaRPr lang="en-US" sz="25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AI reminders (on-device logic)</a:t>
                      </a:r>
                      <a:endParaRPr lang="en-US" sz="2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4</a:t>
                      </a:r>
                      <a:endParaRPr lang="en-US" sz="2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0121077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(week 7-8)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AI suggestions via </a:t>
                      </a:r>
                      <a:r>
                        <a:rPr lang="en-US" sz="2500" dirty="0" err="1"/>
                        <a:t>LangChain</a:t>
                      </a:r>
                      <a:r>
                        <a:rPr lang="en-US" sz="2500" dirty="0"/>
                        <a:t> microservice</a:t>
                      </a:r>
                      <a:endParaRPr lang="en-US" sz="2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4</a:t>
                      </a:r>
                      <a:endParaRPr lang="en-US" sz="2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0812329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endParaRPr lang="en-US" sz="2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Neo4j ontology setup</a:t>
                      </a:r>
                      <a:endParaRPr lang="en-US" sz="2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3</a:t>
                      </a:r>
                      <a:endParaRPr lang="en-US" sz="2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890814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endParaRPr lang="en-US" sz="2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App ↔ Backend ↔ AI integration</a:t>
                      </a:r>
                      <a:endParaRPr lang="en-US" sz="2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3</a:t>
                      </a:r>
                      <a:endParaRPr lang="en-US" sz="2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6086168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endParaRPr lang="en-US" sz="2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Push notification setup (FCM)</a:t>
                      </a:r>
                      <a:endParaRPr lang="en-US" sz="2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2</a:t>
                      </a:r>
                      <a:endParaRPr lang="en-US" sz="2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171612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r>
                        <a:rPr lang="en-US" sz="2500" b="1" dirty="0"/>
                        <a:t>Sprint 4</a:t>
                      </a:r>
                      <a:endParaRPr lang="en-US" sz="25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Advanced charts &amp; trends</a:t>
                      </a:r>
                      <a:endParaRPr lang="en-US" sz="2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3</a:t>
                      </a:r>
                      <a:endParaRPr lang="en-US" sz="2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122998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(week 9-10)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PDF report generation</a:t>
                      </a:r>
                      <a:endParaRPr lang="en-US" sz="2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3</a:t>
                      </a:r>
                      <a:endParaRPr lang="en-US" sz="2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3839606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endParaRPr lang="en-US" sz="2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CSV export</a:t>
                      </a:r>
                      <a:endParaRPr lang="en-US" sz="2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2</a:t>
                      </a:r>
                      <a:endParaRPr lang="en-US" sz="2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05116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endParaRPr lang="en-US" sz="2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AI trend summarizer</a:t>
                      </a:r>
                      <a:endParaRPr lang="en-US" sz="2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2</a:t>
                      </a:r>
                      <a:endParaRPr lang="en-US" sz="2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219475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endParaRPr lang="en-US" sz="2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Health summary screen</a:t>
                      </a:r>
                      <a:endParaRPr lang="en-US" sz="2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2</a:t>
                      </a:r>
                      <a:endParaRPr lang="en-US" sz="2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9155574"/>
                  </a:ext>
                </a:extLst>
              </a:tr>
              <a:tr h="478306">
                <a:tc>
                  <a:txBody>
                    <a:bodyPr/>
                    <a:lstStyle/>
                    <a:p>
                      <a:r>
                        <a:rPr lang="en-US" sz="2500" b="1" dirty="0"/>
                        <a:t>Sprint 5</a:t>
                      </a:r>
                      <a:endParaRPr lang="en-US" sz="25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Full manual testing</a:t>
                      </a:r>
                      <a:endParaRPr lang="en-US" sz="2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3</a:t>
                      </a:r>
                      <a:endParaRPr lang="en-US" sz="2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891025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(week 11-12)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Bug fixing</a:t>
                      </a:r>
                      <a:endParaRPr lang="en-US" sz="2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2</a:t>
                      </a:r>
                      <a:endParaRPr lang="en-US" sz="2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7924156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endParaRPr lang="en-US" sz="2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Integration testing</a:t>
                      </a:r>
                      <a:endParaRPr lang="en-US" sz="2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2</a:t>
                      </a:r>
                      <a:endParaRPr lang="en-US" sz="2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805880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endParaRPr lang="en-US" sz="2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UI polish + accessibility improvements</a:t>
                      </a:r>
                      <a:endParaRPr lang="en-US" sz="2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2</a:t>
                      </a:r>
                      <a:endParaRPr lang="en-US" sz="2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2920838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endParaRPr lang="en-US" sz="2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Privacy Policy &amp; Disclaimer (PDPA)</a:t>
                      </a:r>
                      <a:endParaRPr lang="en-US" sz="2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2</a:t>
                      </a:r>
                      <a:endParaRPr lang="en-US" sz="2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6850665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r>
                        <a:rPr lang="en-US" sz="2500" b="1" dirty="0"/>
                        <a:t>Sprint 6</a:t>
                      </a:r>
                      <a:endParaRPr lang="en-US" sz="25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UAT with small group</a:t>
                      </a:r>
                      <a:endParaRPr lang="en-US" sz="2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3</a:t>
                      </a:r>
                      <a:endParaRPr lang="en-US" sz="2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15537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(week 13-14)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Final bug fixes</a:t>
                      </a:r>
                      <a:endParaRPr lang="en-US" sz="2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2</a:t>
                      </a:r>
                      <a:endParaRPr lang="en-US" sz="2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3912183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endParaRPr lang="en-US" sz="2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App polish for release</a:t>
                      </a:r>
                      <a:endParaRPr lang="en-US" sz="2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1</a:t>
                      </a:r>
                      <a:endParaRPr lang="en-US" sz="2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3510781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endParaRPr lang="en-US" sz="2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Play Store assets (icon, screenshots, description)</a:t>
                      </a:r>
                      <a:endParaRPr lang="en-US" sz="2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1</a:t>
                      </a:r>
                      <a:endParaRPr lang="en-US" sz="2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0488387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endParaRPr lang="en-US" sz="2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Final security/privacy review</a:t>
                      </a:r>
                      <a:endParaRPr lang="en-US" sz="2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1</a:t>
                      </a:r>
                      <a:endParaRPr lang="en-US" sz="2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8555384"/>
                  </a:ext>
                </a:extLst>
              </a:tr>
              <a:tr h="479901">
                <a:tc>
                  <a:txBody>
                    <a:bodyPr/>
                    <a:lstStyle/>
                    <a:p>
                      <a:endParaRPr lang="en-US" sz="25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Play Store submission</a:t>
                      </a:r>
                      <a:endParaRPr lang="en-US" sz="2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1</a:t>
                      </a:r>
                      <a:endParaRPr lang="en-US" sz="2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788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341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5162" y="-494663"/>
            <a:ext cx="1364273" cy="3230967"/>
          </a:xfrm>
          <a:custGeom>
            <a:avLst/>
            <a:gdLst/>
            <a:ahLst/>
            <a:cxnLst/>
            <a:rect l="l" t="t" r="r" b="b"/>
            <a:pathLst>
              <a:path w="1364273" h="3230967">
                <a:moveTo>
                  <a:pt x="0" y="0"/>
                </a:moveTo>
                <a:lnTo>
                  <a:pt x="1364273" y="0"/>
                </a:lnTo>
                <a:lnTo>
                  <a:pt x="1364273" y="3230967"/>
                </a:lnTo>
                <a:lnTo>
                  <a:pt x="0" y="32309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012742" y="-366838"/>
            <a:ext cx="3690108" cy="4206944"/>
          </a:xfrm>
          <a:custGeom>
            <a:avLst/>
            <a:gdLst/>
            <a:ahLst/>
            <a:cxnLst/>
            <a:rect l="l" t="t" r="r" b="b"/>
            <a:pathLst>
              <a:path w="3690108" h="4206944">
                <a:moveTo>
                  <a:pt x="0" y="0"/>
                </a:moveTo>
                <a:lnTo>
                  <a:pt x="3690108" y="0"/>
                </a:lnTo>
                <a:lnTo>
                  <a:pt x="3690108" y="4206944"/>
                </a:lnTo>
                <a:lnTo>
                  <a:pt x="0" y="42069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130400" y="-4053982"/>
            <a:ext cx="18773054" cy="8198400"/>
            <a:chOff x="0" y="0"/>
            <a:chExt cx="25030739" cy="10931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030685" cy="10931144"/>
            </a:xfrm>
            <a:custGeom>
              <a:avLst/>
              <a:gdLst/>
              <a:ahLst/>
              <a:cxnLst/>
              <a:rect l="l" t="t" r="r" b="b"/>
              <a:pathLst>
                <a:path w="25030685" h="10931144">
                  <a:moveTo>
                    <a:pt x="0" y="0"/>
                  </a:moveTo>
                  <a:lnTo>
                    <a:pt x="25030685" y="0"/>
                  </a:lnTo>
                  <a:lnTo>
                    <a:pt x="25030685" y="10931144"/>
                  </a:lnTo>
                  <a:lnTo>
                    <a:pt x="0" y="10931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6139" r="-32318" b="-2651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11506200" y="8290311"/>
            <a:ext cx="7542334" cy="7542334"/>
          </a:xfrm>
          <a:custGeom>
            <a:avLst/>
            <a:gdLst/>
            <a:ahLst/>
            <a:cxnLst/>
            <a:rect l="l" t="t" r="r" b="b"/>
            <a:pathLst>
              <a:path w="7542334" h="7542334">
                <a:moveTo>
                  <a:pt x="0" y="0"/>
                </a:moveTo>
                <a:lnTo>
                  <a:pt x="7542334" y="0"/>
                </a:lnTo>
                <a:lnTo>
                  <a:pt x="7542334" y="7542334"/>
                </a:lnTo>
                <a:lnTo>
                  <a:pt x="0" y="75423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30204" y="45218"/>
            <a:ext cx="4252774" cy="2923056"/>
          </a:xfrm>
          <a:custGeom>
            <a:avLst/>
            <a:gdLst/>
            <a:ahLst/>
            <a:cxnLst/>
            <a:rect l="l" t="t" r="r" b="b"/>
            <a:pathLst>
              <a:path w="4252774" h="2923056">
                <a:moveTo>
                  <a:pt x="0" y="0"/>
                </a:moveTo>
                <a:lnTo>
                  <a:pt x="4252774" y="0"/>
                </a:lnTo>
                <a:lnTo>
                  <a:pt x="4252774" y="2923056"/>
                </a:lnTo>
                <a:lnTo>
                  <a:pt x="0" y="29230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306296" y="3546450"/>
            <a:ext cx="1103000" cy="3834653"/>
          </a:xfrm>
          <a:custGeom>
            <a:avLst/>
            <a:gdLst/>
            <a:ahLst/>
            <a:cxnLst/>
            <a:rect l="l" t="t" r="r" b="b"/>
            <a:pathLst>
              <a:path w="1103000" h="3834653">
                <a:moveTo>
                  <a:pt x="0" y="0"/>
                </a:moveTo>
                <a:lnTo>
                  <a:pt x="1103000" y="0"/>
                </a:lnTo>
                <a:lnTo>
                  <a:pt x="1103000" y="3834653"/>
                </a:lnTo>
                <a:lnTo>
                  <a:pt x="0" y="383465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TextBox 10"/>
          <p:cNvSpPr txBox="1"/>
          <p:nvPr/>
        </p:nvSpPr>
        <p:spPr>
          <a:xfrm>
            <a:off x="4372619" y="1192950"/>
            <a:ext cx="9057702" cy="205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1" dirty="0">
                <a:solidFill>
                  <a:srgbClr val="141E3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Thank You!!</a:t>
            </a:r>
          </a:p>
        </p:txBody>
      </p:sp>
      <p:sp>
        <p:nvSpPr>
          <p:cNvPr id="11" name="Freeform 11"/>
          <p:cNvSpPr/>
          <p:nvPr/>
        </p:nvSpPr>
        <p:spPr>
          <a:xfrm>
            <a:off x="659212" y="4684847"/>
            <a:ext cx="2232070" cy="6683902"/>
          </a:xfrm>
          <a:custGeom>
            <a:avLst/>
            <a:gdLst/>
            <a:ahLst/>
            <a:cxnLst/>
            <a:rect l="l" t="t" r="r" b="b"/>
            <a:pathLst>
              <a:path w="2232070" h="6683902">
                <a:moveTo>
                  <a:pt x="0" y="0"/>
                </a:moveTo>
                <a:lnTo>
                  <a:pt x="2232070" y="0"/>
                </a:lnTo>
                <a:lnTo>
                  <a:pt x="2232070" y="6683902"/>
                </a:lnTo>
                <a:lnTo>
                  <a:pt x="0" y="66839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4062052" y="3877482"/>
            <a:ext cx="9678838" cy="5069868"/>
            <a:chOff x="0" y="0"/>
            <a:chExt cx="12905117" cy="675982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905105" cy="6759829"/>
            </a:xfrm>
            <a:prstGeom prst="round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80858" y="5991010"/>
            <a:ext cx="5713228" cy="5713228"/>
          </a:xfrm>
          <a:custGeom>
            <a:avLst/>
            <a:gdLst/>
            <a:ahLst/>
            <a:cxnLst/>
            <a:rect l="l" t="t" r="r" b="b"/>
            <a:pathLst>
              <a:path w="5713228" h="5713228">
                <a:moveTo>
                  <a:pt x="0" y="0"/>
                </a:moveTo>
                <a:lnTo>
                  <a:pt x="5713228" y="0"/>
                </a:lnTo>
                <a:lnTo>
                  <a:pt x="5713228" y="5713228"/>
                </a:lnTo>
                <a:lnTo>
                  <a:pt x="0" y="57132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030954" y="-973879"/>
            <a:ext cx="5713228" cy="5713228"/>
          </a:xfrm>
          <a:custGeom>
            <a:avLst/>
            <a:gdLst/>
            <a:ahLst/>
            <a:cxnLst/>
            <a:rect l="l" t="t" r="r" b="b"/>
            <a:pathLst>
              <a:path w="5713228" h="5713228">
                <a:moveTo>
                  <a:pt x="0" y="0"/>
                </a:moveTo>
                <a:lnTo>
                  <a:pt x="5713228" y="0"/>
                </a:lnTo>
                <a:lnTo>
                  <a:pt x="5713228" y="5713228"/>
                </a:lnTo>
                <a:lnTo>
                  <a:pt x="0" y="57132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423349" y="3462387"/>
            <a:ext cx="3353432" cy="6478617"/>
          </a:xfrm>
          <a:custGeom>
            <a:avLst/>
            <a:gdLst/>
            <a:ahLst/>
            <a:cxnLst/>
            <a:rect l="l" t="t" r="r" b="b"/>
            <a:pathLst>
              <a:path w="3353432" h="6478617">
                <a:moveTo>
                  <a:pt x="0" y="0"/>
                </a:moveTo>
                <a:lnTo>
                  <a:pt x="3353432" y="0"/>
                </a:lnTo>
                <a:lnTo>
                  <a:pt x="3353432" y="6478617"/>
                </a:lnTo>
                <a:lnTo>
                  <a:pt x="0" y="64786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816324" y="-600986"/>
            <a:ext cx="1850046" cy="5084944"/>
          </a:xfrm>
          <a:custGeom>
            <a:avLst/>
            <a:gdLst/>
            <a:ahLst/>
            <a:cxnLst/>
            <a:rect l="l" t="t" r="r" b="b"/>
            <a:pathLst>
              <a:path w="1850046" h="5084944">
                <a:moveTo>
                  <a:pt x="0" y="0"/>
                </a:moveTo>
                <a:lnTo>
                  <a:pt x="1850046" y="0"/>
                </a:lnTo>
                <a:lnTo>
                  <a:pt x="1850046" y="5084944"/>
                </a:lnTo>
                <a:lnTo>
                  <a:pt x="0" y="50849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557531" y="3067803"/>
            <a:ext cx="8995350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3000" dirty="0">
                <a:solidFill>
                  <a:srgbClr val="141E3A"/>
                </a:solidFill>
                <a:latin typeface="Times New Roman Bold" panose="02020803070505020304" pitchFamily="18" charset="0"/>
                <a:ea typeface="Times New Roman"/>
                <a:cs typeface="Times New Roman Bold" panose="02020803070505020304" pitchFamily="18" charset="0"/>
                <a:sym typeface="Times New Roman"/>
              </a:rPr>
              <a:t>Problem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74123" y="4410569"/>
            <a:ext cx="8995350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3000" dirty="0">
                <a:solidFill>
                  <a:srgbClr val="141E3A"/>
                </a:solidFill>
                <a:latin typeface="Times New Roman Bold" panose="02020803070505020304" pitchFamily="18" charset="0"/>
                <a:ea typeface="Times New Roman"/>
                <a:cs typeface="Times New Roman Bold" panose="02020803070505020304" pitchFamily="18" charset="0"/>
                <a:sym typeface="Times New Roman"/>
              </a:rPr>
              <a:t>Objectives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-1564866" y="615538"/>
            <a:ext cx="1522515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000" b="1" u="sng" dirty="0">
                <a:solidFill>
                  <a:srgbClr val="141E3A"/>
                </a:solidFill>
                <a:latin typeface="Times New Roman Bold" panose="02020803070505020304" pitchFamily="18" charset="0"/>
                <a:ea typeface="Times New Roman Bold"/>
                <a:cs typeface="Times New Roman Bold" panose="02020803070505020304" pitchFamily="18" charset="0"/>
                <a:sym typeface="Times New Roman Bold"/>
              </a:rPr>
              <a:t>Overview</a:t>
            </a:r>
            <a:endParaRPr lang="en-US" sz="6000" b="1" dirty="0">
              <a:solidFill>
                <a:srgbClr val="FFFFFF"/>
              </a:solidFill>
              <a:latin typeface="Times New Roman Bold" panose="02020803070505020304" pitchFamily="18" charset="0"/>
              <a:ea typeface="Times New Roman Bold"/>
              <a:cs typeface="Times New Roman Bold" panose="02020803070505020304" pitchFamily="18" charset="0"/>
              <a:sym typeface="Times New Roman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567425" y="2326097"/>
            <a:ext cx="8995950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3000" dirty="0">
                <a:solidFill>
                  <a:srgbClr val="141E3A"/>
                </a:solidFill>
                <a:latin typeface="Times New Roman Bold" panose="02020803070505020304" pitchFamily="18" charset="0"/>
                <a:ea typeface="Times New Roman"/>
                <a:cs typeface="Times New Roman Bold" panose="02020803070505020304" pitchFamily="18" charset="0"/>
                <a:sym typeface="Times New Roman"/>
              </a:rPr>
              <a:t>Introduction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4827178" y="1131618"/>
            <a:ext cx="986932" cy="618350"/>
            <a:chOff x="0" y="0"/>
            <a:chExt cx="1315909" cy="82446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15909" cy="824467"/>
            </a:xfrm>
            <a:custGeom>
              <a:avLst/>
              <a:gdLst/>
              <a:ahLst/>
              <a:cxnLst/>
              <a:rect l="l" t="t" r="r" b="b"/>
              <a:pathLst>
                <a:path w="1315909" h="824467">
                  <a:moveTo>
                    <a:pt x="0" y="0"/>
                  </a:moveTo>
                  <a:lnTo>
                    <a:pt x="1315909" y="0"/>
                  </a:lnTo>
                  <a:lnTo>
                    <a:pt x="1315909" y="824467"/>
                  </a:lnTo>
                  <a:lnTo>
                    <a:pt x="0" y="824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1315909" cy="88161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359"/>
                </a:lnSpc>
              </a:pPr>
              <a:endParaRPr lang="en-US" sz="2799" b="1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</p:txBody>
        </p:sp>
      </p:grpSp>
      <p:sp>
        <p:nvSpPr>
          <p:cNvPr id="23" name="Freeform 23"/>
          <p:cNvSpPr/>
          <p:nvPr/>
        </p:nvSpPr>
        <p:spPr>
          <a:xfrm>
            <a:off x="98879" y="-2855512"/>
            <a:ext cx="4753717" cy="4568710"/>
          </a:xfrm>
          <a:custGeom>
            <a:avLst/>
            <a:gdLst/>
            <a:ahLst/>
            <a:cxnLst/>
            <a:rect l="l" t="t" r="r" b="b"/>
            <a:pathLst>
              <a:path w="4753717" h="4568710">
                <a:moveTo>
                  <a:pt x="0" y="0"/>
                </a:moveTo>
                <a:lnTo>
                  <a:pt x="4753717" y="0"/>
                </a:lnTo>
                <a:lnTo>
                  <a:pt x="4753717" y="4568710"/>
                </a:lnTo>
                <a:lnTo>
                  <a:pt x="0" y="45687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4199952" y="-2383051"/>
            <a:ext cx="2631467" cy="3867478"/>
          </a:xfrm>
          <a:custGeom>
            <a:avLst/>
            <a:gdLst/>
            <a:ahLst/>
            <a:cxnLst/>
            <a:rect l="l" t="t" r="r" b="b"/>
            <a:pathLst>
              <a:path w="2631467" h="3867478">
                <a:moveTo>
                  <a:pt x="0" y="0"/>
                </a:moveTo>
                <a:lnTo>
                  <a:pt x="2631467" y="0"/>
                </a:lnTo>
                <a:lnTo>
                  <a:pt x="2631467" y="3867478"/>
                </a:lnTo>
                <a:lnTo>
                  <a:pt x="0" y="38674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25" name="Group 25"/>
          <p:cNvGrpSpPr/>
          <p:nvPr/>
        </p:nvGrpSpPr>
        <p:grpSpPr>
          <a:xfrm>
            <a:off x="3238342" y="5719345"/>
            <a:ext cx="770168" cy="436789"/>
            <a:chOff x="0" y="0"/>
            <a:chExt cx="1315909" cy="82446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315847" cy="824484"/>
            </a:xfrm>
            <a:custGeom>
              <a:avLst/>
              <a:gdLst/>
              <a:ahLst/>
              <a:cxnLst/>
              <a:rect l="l" t="t" r="r" b="b"/>
              <a:pathLst>
                <a:path w="1315847" h="824484">
                  <a:moveTo>
                    <a:pt x="0" y="0"/>
                  </a:moveTo>
                  <a:lnTo>
                    <a:pt x="1315847" y="0"/>
                  </a:lnTo>
                  <a:lnTo>
                    <a:pt x="1315847" y="824484"/>
                  </a:lnTo>
                  <a:lnTo>
                    <a:pt x="0" y="824484"/>
                  </a:lnTo>
                  <a:close/>
                </a:path>
              </a:pathLst>
            </a:custGeom>
            <a:gradFill rotWithShape="1">
              <a:gsLst>
                <a:gs pos="0">
                  <a:srgbClr val="29ABD9">
                    <a:alpha val="100000"/>
                  </a:srgbClr>
                </a:gs>
                <a:gs pos="100000">
                  <a:srgbClr val="95F9EA">
                    <a:alpha val="100000"/>
                  </a:srgbClr>
                </a:gs>
              </a:gsLst>
              <a:lin ang="2700006"/>
            </a:gradFill>
          </p:spPr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1315909" cy="881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799" b="1" dirty="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06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3251968" y="6388582"/>
            <a:ext cx="742880" cy="397439"/>
            <a:chOff x="0" y="0"/>
            <a:chExt cx="1315909" cy="82446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315847" cy="824484"/>
            </a:xfrm>
            <a:custGeom>
              <a:avLst/>
              <a:gdLst/>
              <a:ahLst/>
              <a:cxnLst/>
              <a:rect l="l" t="t" r="r" b="b"/>
              <a:pathLst>
                <a:path w="1315847" h="824484">
                  <a:moveTo>
                    <a:pt x="0" y="0"/>
                  </a:moveTo>
                  <a:lnTo>
                    <a:pt x="1315847" y="0"/>
                  </a:lnTo>
                  <a:lnTo>
                    <a:pt x="1315847" y="824484"/>
                  </a:lnTo>
                  <a:lnTo>
                    <a:pt x="0" y="824484"/>
                  </a:lnTo>
                  <a:close/>
                </a:path>
              </a:pathLst>
            </a:custGeom>
            <a:gradFill rotWithShape="1">
              <a:gsLst>
                <a:gs pos="0">
                  <a:srgbClr val="29ABD9">
                    <a:alpha val="100000"/>
                  </a:srgbClr>
                </a:gs>
                <a:gs pos="100000">
                  <a:srgbClr val="95F9EA">
                    <a:alpha val="100000"/>
                  </a:srgbClr>
                </a:gs>
              </a:gsLst>
              <a:lin ang="2700006"/>
            </a:gradFill>
          </p:spPr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1315909" cy="881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799" b="1" dirty="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07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3265948" y="7642106"/>
            <a:ext cx="740350" cy="494223"/>
            <a:chOff x="0" y="-57150"/>
            <a:chExt cx="1315909" cy="88163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315847" cy="824484"/>
            </a:xfrm>
            <a:custGeom>
              <a:avLst/>
              <a:gdLst/>
              <a:ahLst/>
              <a:cxnLst/>
              <a:rect l="l" t="t" r="r" b="b"/>
              <a:pathLst>
                <a:path w="1315847" h="824484">
                  <a:moveTo>
                    <a:pt x="0" y="0"/>
                  </a:moveTo>
                  <a:lnTo>
                    <a:pt x="1315847" y="0"/>
                  </a:lnTo>
                  <a:lnTo>
                    <a:pt x="1315847" y="824484"/>
                  </a:lnTo>
                  <a:lnTo>
                    <a:pt x="0" y="824484"/>
                  </a:lnTo>
                  <a:close/>
                </a:path>
              </a:pathLst>
            </a:custGeom>
            <a:gradFill rotWithShape="1">
              <a:gsLst>
                <a:gs pos="0">
                  <a:srgbClr val="29ABD9">
                    <a:alpha val="100000"/>
                  </a:srgbClr>
                </a:gs>
                <a:gs pos="100000">
                  <a:srgbClr val="95F9EA">
                    <a:alpha val="100000"/>
                  </a:srgbClr>
                </a:gs>
              </a:gsLst>
              <a:lin ang="2700006"/>
            </a:gradFill>
          </p:spPr>
        </p:sp>
        <p:sp>
          <p:nvSpPr>
            <p:cNvPr id="33" name="TextBox 33"/>
            <p:cNvSpPr txBox="1"/>
            <p:nvPr/>
          </p:nvSpPr>
          <p:spPr>
            <a:xfrm>
              <a:off x="0" y="-57150"/>
              <a:ext cx="1315909" cy="881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799" b="1" dirty="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09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3237778" y="8380851"/>
            <a:ext cx="755970" cy="436798"/>
            <a:chOff x="0" y="0"/>
            <a:chExt cx="1315909" cy="824467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315847" cy="824484"/>
            </a:xfrm>
            <a:custGeom>
              <a:avLst/>
              <a:gdLst/>
              <a:ahLst/>
              <a:cxnLst/>
              <a:rect l="l" t="t" r="r" b="b"/>
              <a:pathLst>
                <a:path w="1315847" h="824484">
                  <a:moveTo>
                    <a:pt x="0" y="0"/>
                  </a:moveTo>
                  <a:lnTo>
                    <a:pt x="1315847" y="0"/>
                  </a:lnTo>
                  <a:lnTo>
                    <a:pt x="1315847" y="824484"/>
                  </a:lnTo>
                  <a:lnTo>
                    <a:pt x="0" y="824484"/>
                  </a:lnTo>
                  <a:close/>
                </a:path>
              </a:pathLst>
            </a:custGeom>
            <a:gradFill rotWithShape="1">
              <a:gsLst>
                <a:gs pos="0">
                  <a:srgbClr val="29ABD9">
                    <a:alpha val="100000"/>
                  </a:srgbClr>
                </a:gs>
                <a:gs pos="100000">
                  <a:srgbClr val="95F9EA">
                    <a:alpha val="100000"/>
                  </a:srgbClr>
                </a:gs>
              </a:gsLst>
              <a:lin ang="2700006"/>
            </a:gradFill>
          </p:spPr>
        </p:sp>
        <p:sp>
          <p:nvSpPr>
            <p:cNvPr id="36" name="TextBox 36"/>
            <p:cNvSpPr txBox="1"/>
            <p:nvPr/>
          </p:nvSpPr>
          <p:spPr>
            <a:xfrm>
              <a:off x="0" y="-57150"/>
              <a:ext cx="1315909" cy="881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799" b="1" dirty="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10</a:t>
              </a: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6557531" y="3760365"/>
            <a:ext cx="8995350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3000" dirty="0">
                <a:solidFill>
                  <a:srgbClr val="141E3A"/>
                </a:solidFill>
                <a:latin typeface="Times New Roman Bold" panose="02020803070505020304" pitchFamily="18" charset="0"/>
                <a:ea typeface="Times New Roman"/>
                <a:cs typeface="Times New Roman Bold" panose="02020803070505020304" pitchFamily="18" charset="0"/>
                <a:sym typeface="Times New Roman"/>
              </a:rPr>
              <a:t>Aim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572508" y="5716045"/>
            <a:ext cx="8995350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3000" dirty="0">
                <a:solidFill>
                  <a:srgbClr val="141E3A"/>
                </a:solidFill>
                <a:latin typeface="Times New Roman Bold" panose="02020803070505020304" pitchFamily="18" charset="0"/>
                <a:ea typeface="Times New Roman"/>
                <a:cs typeface="Times New Roman Bold" panose="02020803070505020304" pitchFamily="18" charset="0"/>
                <a:sym typeface="Times New Roman"/>
              </a:rPr>
              <a:t>Methodology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551711" y="6340440"/>
            <a:ext cx="8995350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3000" dirty="0">
                <a:solidFill>
                  <a:srgbClr val="141E3A"/>
                </a:solidFill>
                <a:latin typeface="Times New Roman Bold" panose="02020803070505020304" pitchFamily="18" charset="0"/>
                <a:ea typeface="Times New Roman"/>
                <a:cs typeface="Times New Roman Bold" panose="02020803070505020304" pitchFamily="18" charset="0"/>
                <a:sym typeface="Times New Roman"/>
              </a:rPr>
              <a:t>Proposed Approaches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556193" y="7671210"/>
            <a:ext cx="8995350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3000" dirty="0">
                <a:solidFill>
                  <a:srgbClr val="141E3A"/>
                </a:solidFill>
                <a:latin typeface="Times New Roman Bold" panose="02020803070505020304" pitchFamily="18" charset="0"/>
                <a:ea typeface="Times New Roman"/>
                <a:cs typeface="Times New Roman Bold" panose="02020803070505020304" pitchFamily="18" charset="0"/>
                <a:sym typeface="Times New Roman"/>
              </a:rPr>
              <a:t>Resource Requirements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567425" y="8378868"/>
            <a:ext cx="8995350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3000" dirty="0">
                <a:solidFill>
                  <a:srgbClr val="141E3A"/>
                </a:solidFill>
                <a:latin typeface="Times New Roman Bold" panose="02020803070505020304" pitchFamily="18" charset="0"/>
                <a:ea typeface="Times New Roman"/>
                <a:cs typeface="Times New Roman Bold" panose="02020803070505020304" pitchFamily="18" charset="0"/>
                <a:sym typeface="Times New Roman"/>
              </a:rPr>
              <a:t>Design Preview</a:t>
            </a:r>
          </a:p>
        </p:txBody>
      </p:sp>
      <p:grpSp>
        <p:nvGrpSpPr>
          <p:cNvPr id="66" name="Group 25">
            <a:extLst>
              <a:ext uri="{FF2B5EF4-FFF2-40B4-BE49-F238E27FC236}">
                <a16:creationId xmlns:a16="http://schemas.microsoft.com/office/drawing/2014/main" id="{E4FD2DA2-7DA5-F999-B0CD-F197BC05A563}"/>
              </a:ext>
            </a:extLst>
          </p:cNvPr>
          <p:cNvGrpSpPr/>
          <p:nvPr/>
        </p:nvGrpSpPr>
        <p:grpSpPr>
          <a:xfrm>
            <a:off x="3258831" y="3751391"/>
            <a:ext cx="770241" cy="467056"/>
            <a:chOff x="0" y="0"/>
            <a:chExt cx="1315909" cy="824467"/>
          </a:xfrm>
        </p:grpSpPr>
        <p:sp>
          <p:nvSpPr>
            <p:cNvPr id="67" name="Freeform 26">
              <a:extLst>
                <a:ext uri="{FF2B5EF4-FFF2-40B4-BE49-F238E27FC236}">
                  <a16:creationId xmlns:a16="http://schemas.microsoft.com/office/drawing/2014/main" id="{2B7D6281-AD12-AC16-FA46-B04DF3778CB9}"/>
                </a:ext>
              </a:extLst>
            </p:cNvPr>
            <p:cNvSpPr/>
            <p:nvPr/>
          </p:nvSpPr>
          <p:spPr>
            <a:xfrm>
              <a:off x="0" y="0"/>
              <a:ext cx="1315847" cy="824484"/>
            </a:xfrm>
            <a:custGeom>
              <a:avLst/>
              <a:gdLst/>
              <a:ahLst/>
              <a:cxnLst/>
              <a:rect l="l" t="t" r="r" b="b"/>
              <a:pathLst>
                <a:path w="1315847" h="824484">
                  <a:moveTo>
                    <a:pt x="0" y="0"/>
                  </a:moveTo>
                  <a:lnTo>
                    <a:pt x="1315847" y="0"/>
                  </a:lnTo>
                  <a:lnTo>
                    <a:pt x="1315847" y="824484"/>
                  </a:lnTo>
                  <a:lnTo>
                    <a:pt x="0" y="824484"/>
                  </a:lnTo>
                  <a:close/>
                </a:path>
              </a:pathLst>
            </a:custGeom>
            <a:gradFill rotWithShape="1">
              <a:gsLst>
                <a:gs pos="0">
                  <a:srgbClr val="29ABD9">
                    <a:alpha val="100000"/>
                  </a:srgbClr>
                </a:gs>
                <a:gs pos="100000">
                  <a:srgbClr val="95F9EA">
                    <a:alpha val="100000"/>
                  </a:srgbClr>
                </a:gs>
              </a:gsLst>
              <a:lin ang="2700006"/>
            </a:gradFill>
          </p:spPr>
        </p:sp>
        <p:sp>
          <p:nvSpPr>
            <p:cNvPr id="68" name="TextBox 27">
              <a:extLst>
                <a:ext uri="{FF2B5EF4-FFF2-40B4-BE49-F238E27FC236}">
                  <a16:creationId xmlns:a16="http://schemas.microsoft.com/office/drawing/2014/main" id="{1444AF2D-871A-088E-8A0E-5A48CA0A70BC}"/>
                </a:ext>
              </a:extLst>
            </p:cNvPr>
            <p:cNvSpPr txBox="1"/>
            <p:nvPr/>
          </p:nvSpPr>
          <p:spPr>
            <a:xfrm>
              <a:off x="0" y="-57150"/>
              <a:ext cx="1315909" cy="881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799" b="1" dirty="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03</a:t>
              </a:r>
            </a:p>
          </p:txBody>
        </p:sp>
      </p:grpSp>
      <p:grpSp>
        <p:nvGrpSpPr>
          <p:cNvPr id="69" name="Group 25">
            <a:extLst>
              <a:ext uri="{FF2B5EF4-FFF2-40B4-BE49-F238E27FC236}">
                <a16:creationId xmlns:a16="http://schemas.microsoft.com/office/drawing/2014/main" id="{A55B1714-6175-7F1F-9AA7-E20594B1E367}"/>
              </a:ext>
            </a:extLst>
          </p:cNvPr>
          <p:cNvGrpSpPr/>
          <p:nvPr/>
        </p:nvGrpSpPr>
        <p:grpSpPr>
          <a:xfrm>
            <a:off x="3238787" y="4390970"/>
            <a:ext cx="790249" cy="467066"/>
            <a:chOff x="0" y="-57150"/>
            <a:chExt cx="1315909" cy="881634"/>
          </a:xfrm>
        </p:grpSpPr>
        <p:sp>
          <p:nvSpPr>
            <p:cNvPr id="70" name="Freeform 26">
              <a:extLst>
                <a:ext uri="{FF2B5EF4-FFF2-40B4-BE49-F238E27FC236}">
                  <a16:creationId xmlns:a16="http://schemas.microsoft.com/office/drawing/2014/main" id="{769164F3-C6B4-86FA-C8C6-B9E440ADAD02}"/>
                </a:ext>
              </a:extLst>
            </p:cNvPr>
            <p:cNvSpPr/>
            <p:nvPr/>
          </p:nvSpPr>
          <p:spPr>
            <a:xfrm>
              <a:off x="0" y="1"/>
              <a:ext cx="1315846" cy="824483"/>
            </a:xfrm>
            <a:custGeom>
              <a:avLst/>
              <a:gdLst/>
              <a:ahLst/>
              <a:cxnLst/>
              <a:rect l="l" t="t" r="r" b="b"/>
              <a:pathLst>
                <a:path w="1315847" h="824484">
                  <a:moveTo>
                    <a:pt x="0" y="0"/>
                  </a:moveTo>
                  <a:lnTo>
                    <a:pt x="1315847" y="0"/>
                  </a:lnTo>
                  <a:lnTo>
                    <a:pt x="1315847" y="824484"/>
                  </a:lnTo>
                  <a:lnTo>
                    <a:pt x="0" y="824484"/>
                  </a:lnTo>
                  <a:close/>
                </a:path>
              </a:pathLst>
            </a:custGeom>
            <a:gradFill rotWithShape="1">
              <a:gsLst>
                <a:gs pos="0">
                  <a:srgbClr val="29ABD9">
                    <a:alpha val="100000"/>
                  </a:srgbClr>
                </a:gs>
                <a:gs pos="100000">
                  <a:srgbClr val="95F9EA">
                    <a:alpha val="100000"/>
                  </a:srgbClr>
                </a:gs>
              </a:gsLst>
              <a:lin ang="2700006"/>
            </a:gradFill>
          </p:spPr>
        </p:sp>
        <p:sp>
          <p:nvSpPr>
            <p:cNvPr id="71" name="TextBox 27">
              <a:extLst>
                <a:ext uri="{FF2B5EF4-FFF2-40B4-BE49-F238E27FC236}">
                  <a16:creationId xmlns:a16="http://schemas.microsoft.com/office/drawing/2014/main" id="{C1BABADB-1E36-3710-7039-7486969FC836}"/>
                </a:ext>
              </a:extLst>
            </p:cNvPr>
            <p:cNvSpPr txBox="1"/>
            <p:nvPr/>
          </p:nvSpPr>
          <p:spPr>
            <a:xfrm>
              <a:off x="0" y="-57150"/>
              <a:ext cx="1315909" cy="881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799" b="1" dirty="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04</a:t>
              </a:r>
            </a:p>
          </p:txBody>
        </p:sp>
      </p:grpSp>
      <p:grpSp>
        <p:nvGrpSpPr>
          <p:cNvPr id="72" name="Group 25">
            <a:extLst>
              <a:ext uri="{FF2B5EF4-FFF2-40B4-BE49-F238E27FC236}">
                <a16:creationId xmlns:a16="http://schemas.microsoft.com/office/drawing/2014/main" id="{098686D0-5BF4-F441-FFD4-4D4A9B601B29}"/>
              </a:ext>
            </a:extLst>
          </p:cNvPr>
          <p:cNvGrpSpPr/>
          <p:nvPr/>
        </p:nvGrpSpPr>
        <p:grpSpPr>
          <a:xfrm>
            <a:off x="3238378" y="3054007"/>
            <a:ext cx="770277" cy="489511"/>
            <a:chOff x="0" y="0"/>
            <a:chExt cx="1315909" cy="824467"/>
          </a:xfrm>
        </p:grpSpPr>
        <p:sp>
          <p:nvSpPr>
            <p:cNvPr id="73" name="Freeform 26">
              <a:extLst>
                <a:ext uri="{FF2B5EF4-FFF2-40B4-BE49-F238E27FC236}">
                  <a16:creationId xmlns:a16="http://schemas.microsoft.com/office/drawing/2014/main" id="{02A7B908-DE6F-D71C-4B27-D6211104BA51}"/>
                </a:ext>
              </a:extLst>
            </p:cNvPr>
            <p:cNvSpPr/>
            <p:nvPr/>
          </p:nvSpPr>
          <p:spPr>
            <a:xfrm>
              <a:off x="0" y="0"/>
              <a:ext cx="1315847" cy="824484"/>
            </a:xfrm>
            <a:custGeom>
              <a:avLst/>
              <a:gdLst/>
              <a:ahLst/>
              <a:cxnLst/>
              <a:rect l="l" t="t" r="r" b="b"/>
              <a:pathLst>
                <a:path w="1315847" h="824484">
                  <a:moveTo>
                    <a:pt x="0" y="0"/>
                  </a:moveTo>
                  <a:lnTo>
                    <a:pt x="1315847" y="0"/>
                  </a:lnTo>
                  <a:lnTo>
                    <a:pt x="1315847" y="824484"/>
                  </a:lnTo>
                  <a:lnTo>
                    <a:pt x="0" y="824484"/>
                  </a:lnTo>
                  <a:close/>
                </a:path>
              </a:pathLst>
            </a:custGeom>
            <a:gradFill rotWithShape="1">
              <a:gsLst>
                <a:gs pos="0">
                  <a:srgbClr val="29ABD9">
                    <a:alpha val="100000"/>
                  </a:srgbClr>
                </a:gs>
                <a:gs pos="100000">
                  <a:srgbClr val="95F9EA">
                    <a:alpha val="100000"/>
                  </a:srgbClr>
                </a:gs>
              </a:gsLst>
              <a:lin ang="2700006"/>
            </a:gradFill>
          </p:spPr>
        </p:sp>
        <p:sp>
          <p:nvSpPr>
            <p:cNvPr id="74" name="TextBox 27">
              <a:extLst>
                <a:ext uri="{FF2B5EF4-FFF2-40B4-BE49-F238E27FC236}">
                  <a16:creationId xmlns:a16="http://schemas.microsoft.com/office/drawing/2014/main" id="{1281E2F5-29B0-9288-0FCC-4D600CE9A75F}"/>
                </a:ext>
              </a:extLst>
            </p:cNvPr>
            <p:cNvSpPr txBox="1"/>
            <p:nvPr/>
          </p:nvSpPr>
          <p:spPr>
            <a:xfrm>
              <a:off x="0" y="-57150"/>
              <a:ext cx="1315909" cy="881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799" b="1" dirty="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02</a:t>
              </a:r>
            </a:p>
          </p:txBody>
        </p:sp>
      </p:grpSp>
      <p:grpSp>
        <p:nvGrpSpPr>
          <p:cNvPr id="75" name="Group 25">
            <a:extLst>
              <a:ext uri="{FF2B5EF4-FFF2-40B4-BE49-F238E27FC236}">
                <a16:creationId xmlns:a16="http://schemas.microsoft.com/office/drawing/2014/main" id="{CC15AB4C-7B0C-24DB-D19D-419B3FCF89FF}"/>
              </a:ext>
            </a:extLst>
          </p:cNvPr>
          <p:cNvGrpSpPr/>
          <p:nvPr/>
        </p:nvGrpSpPr>
        <p:grpSpPr>
          <a:xfrm>
            <a:off x="3258795" y="2302433"/>
            <a:ext cx="770313" cy="509758"/>
            <a:chOff x="0" y="0"/>
            <a:chExt cx="1315909" cy="824467"/>
          </a:xfrm>
        </p:grpSpPr>
        <p:sp>
          <p:nvSpPr>
            <p:cNvPr id="76" name="Freeform 26">
              <a:extLst>
                <a:ext uri="{FF2B5EF4-FFF2-40B4-BE49-F238E27FC236}">
                  <a16:creationId xmlns:a16="http://schemas.microsoft.com/office/drawing/2014/main" id="{0047AE1D-FB7A-83A3-1CF0-4D684C914D7C}"/>
                </a:ext>
              </a:extLst>
            </p:cNvPr>
            <p:cNvSpPr/>
            <p:nvPr/>
          </p:nvSpPr>
          <p:spPr>
            <a:xfrm>
              <a:off x="0" y="0"/>
              <a:ext cx="1315847" cy="824484"/>
            </a:xfrm>
            <a:custGeom>
              <a:avLst/>
              <a:gdLst/>
              <a:ahLst/>
              <a:cxnLst/>
              <a:rect l="l" t="t" r="r" b="b"/>
              <a:pathLst>
                <a:path w="1315847" h="824484">
                  <a:moveTo>
                    <a:pt x="0" y="0"/>
                  </a:moveTo>
                  <a:lnTo>
                    <a:pt x="1315847" y="0"/>
                  </a:lnTo>
                  <a:lnTo>
                    <a:pt x="1315847" y="824484"/>
                  </a:lnTo>
                  <a:lnTo>
                    <a:pt x="0" y="824484"/>
                  </a:lnTo>
                  <a:close/>
                </a:path>
              </a:pathLst>
            </a:custGeom>
            <a:gradFill rotWithShape="1">
              <a:gsLst>
                <a:gs pos="0">
                  <a:srgbClr val="29ABD9">
                    <a:alpha val="100000"/>
                  </a:srgbClr>
                </a:gs>
                <a:gs pos="100000">
                  <a:srgbClr val="95F9EA">
                    <a:alpha val="100000"/>
                  </a:srgbClr>
                </a:gs>
              </a:gsLst>
              <a:lin ang="2700006"/>
            </a:gradFill>
          </p:spPr>
        </p:sp>
        <p:sp>
          <p:nvSpPr>
            <p:cNvPr id="77" name="TextBox 27">
              <a:extLst>
                <a:ext uri="{FF2B5EF4-FFF2-40B4-BE49-F238E27FC236}">
                  <a16:creationId xmlns:a16="http://schemas.microsoft.com/office/drawing/2014/main" id="{D4B1A132-84A9-AC5E-D365-45151165513D}"/>
                </a:ext>
              </a:extLst>
            </p:cNvPr>
            <p:cNvSpPr txBox="1"/>
            <p:nvPr/>
          </p:nvSpPr>
          <p:spPr>
            <a:xfrm>
              <a:off x="0" y="-57150"/>
              <a:ext cx="1315909" cy="881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799" b="1" dirty="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01</a:t>
              </a:r>
            </a:p>
          </p:txBody>
        </p:sp>
      </p:grpSp>
      <p:pic>
        <p:nvPicPr>
          <p:cNvPr id="45" name="Google Shape;18581;p46">
            <a:extLst>
              <a:ext uri="{FF2B5EF4-FFF2-40B4-BE49-F238E27FC236}">
                <a16:creationId xmlns:a16="http://schemas.microsoft.com/office/drawing/2014/main" id="{2A4D403C-1EB6-6D34-92A8-181E949CE641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 l="5494" r="35930"/>
          <a:stretch/>
        </p:blipFill>
        <p:spPr>
          <a:xfrm>
            <a:off x="12003433" y="2241447"/>
            <a:ext cx="5518922" cy="6288790"/>
          </a:xfrm>
          <a:prstGeom prst="flowChartAlternateProcess">
            <a:avLst/>
          </a:prstGeom>
          <a:noFill/>
          <a:ln>
            <a:noFill/>
          </a:ln>
          <a:effectLst>
            <a:outerShdw blurRad="142875" dist="95250" dir="3600000" algn="bl" rotWithShape="0">
              <a:schemeClr val="lt1">
                <a:alpha val="40000"/>
              </a:schemeClr>
            </a:outerShdw>
          </a:effectLst>
        </p:spPr>
      </p:pic>
      <p:grpSp>
        <p:nvGrpSpPr>
          <p:cNvPr id="11" name="Group 34">
            <a:extLst>
              <a:ext uri="{FF2B5EF4-FFF2-40B4-BE49-F238E27FC236}">
                <a16:creationId xmlns:a16="http://schemas.microsoft.com/office/drawing/2014/main" id="{E108D18E-0E18-C9DA-8A18-F98FFCF9515F}"/>
              </a:ext>
            </a:extLst>
          </p:cNvPr>
          <p:cNvGrpSpPr/>
          <p:nvPr/>
        </p:nvGrpSpPr>
        <p:grpSpPr>
          <a:xfrm>
            <a:off x="3265948" y="9050655"/>
            <a:ext cx="755970" cy="467085"/>
            <a:chOff x="0" y="-57150"/>
            <a:chExt cx="1315909" cy="881634"/>
          </a:xfrm>
        </p:grpSpPr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48091FC7-D7E8-945D-A634-875A0D235DD1}"/>
                </a:ext>
              </a:extLst>
            </p:cNvPr>
            <p:cNvSpPr/>
            <p:nvPr/>
          </p:nvSpPr>
          <p:spPr>
            <a:xfrm>
              <a:off x="0" y="0"/>
              <a:ext cx="1315847" cy="824484"/>
            </a:xfrm>
            <a:custGeom>
              <a:avLst/>
              <a:gdLst/>
              <a:ahLst/>
              <a:cxnLst/>
              <a:rect l="l" t="t" r="r" b="b"/>
              <a:pathLst>
                <a:path w="1315847" h="824484">
                  <a:moveTo>
                    <a:pt x="0" y="0"/>
                  </a:moveTo>
                  <a:lnTo>
                    <a:pt x="1315847" y="0"/>
                  </a:lnTo>
                  <a:lnTo>
                    <a:pt x="1315847" y="824484"/>
                  </a:lnTo>
                  <a:lnTo>
                    <a:pt x="0" y="824484"/>
                  </a:lnTo>
                  <a:close/>
                </a:path>
              </a:pathLst>
            </a:custGeom>
            <a:gradFill rotWithShape="1">
              <a:gsLst>
                <a:gs pos="0">
                  <a:srgbClr val="29ABD9">
                    <a:alpha val="100000"/>
                  </a:srgbClr>
                </a:gs>
                <a:gs pos="100000">
                  <a:srgbClr val="95F9EA">
                    <a:alpha val="100000"/>
                  </a:srgbClr>
                </a:gs>
              </a:gsLst>
              <a:lin ang="2700006"/>
            </a:gradFill>
          </p:spPr>
        </p:sp>
        <p:sp>
          <p:nvSpPr>
            <p:cNvPr id="38" name="TextBox 36">
              <a:extLst>
                <a:ext uri="{FF2B5EF4-FFF2-40B4-BE49-F238E27FC236}">
                  <a16:creationId xmlns:a16="http://schemas.microsoft.com/office/drawing/2014/main" id="{C0C2F5F6-D3D8-3227-B607-4E13AB5F1B72}"/>
                </a:ext>
              </a:extLst>
            </p:cNvPr>
            <p:cNvSpPr txBox="1"/>
            <p:nvPr/>
          </p:nvSpPr>
          <p:spPr>
            <a:xfrm>
              <a:off x="0" y="-57150"/>
              <a:ext cx="1315909" cy="881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799" b="1" dirty="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11</a:t>
              </a:r>
            </a:p>
          </p:txBody>
        </p:sp>
      </p:grpSp>
      <p:sp>
        <p:nvSpPr>
          <p:cNvPr id="39" name="TextBox 44">
            <a:extLst>
              <a:ext uri="{FF2B5EF4-FFF2-40B4-BE49-F238E27FC236}">
                <a16:creationId xmlns:a16="http://schemas.microsoft.com/office/drawing/2014/main" id="{2CC460C9-C9B0-087B-C54B-EB073FD4322E}"/>
              </a:ext>
            </a:extLst>
          </p:cNvPr>
          <p:cNvSpPr txBox="1"/>
          <p:nvPr/>
        </p:nvSpPr>
        <p:spPr>
          <a:xfrm>
            <a:off x="6544084" y="9071802"/>
            <a:ext cx="8995350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3000" dirty="0">
                <a:solidFill>
                  <a:srgbClr val="141E3A"/>
                </a:solidFill>
                <a:latin typeface="Times New Roman Bold" panose="02020803070505020304" pitchFamily="18" charset="0"/>
                <a:ea typeface="Times New Roman"/>
                <a:cs typeface="Times New Roman Bold" panose="02020803070505020304" pitchFamily="18" charset="0"/>
                <a:sym typeface="Times New Roman"/>
              </a:rPr>
              <a:t>Time Estimate</a:t>
            </a:r>
          </a:p>
        </p:txBody>
      </p:sp>
      <p:grpSp>
        <p:nvGrpSpPr>
          <p:cNvPr id="46" name="Group 25">
            <a:extLst>
              <a:ext uri="{FF2B5EF4-FFF2-40B4-BE49-F238E27FC236}">
                <a16:creationId xmlns:a16="http://schemas.microsoft.com/office/drawing/2014/main" id="{4FD1FA8B-0D94-C971-C9D4-B3624F7A436A}"/>
              </a:ext>
            </a:extLst>
          </p:cNvPr>
          <p:cNvGrpSpPr/>
          <p:nvPr/>
        </p:nvGrpSpPr>
        <p:grpSpPr>
          <a:xfrm>
            <a:off x="3238378" y="5062722"/>
            <a:ext cx="770168" cy="436789"/>
            <a:chOff x="0" y="0"/>
            <a:chExt cx="1315909" cy="824467"/>
          </a:xfrm>
        </p:grpSpPr>
        <p:sp>
          <p:nvSpPr>
            <p:cNvPr id="47" name="Freeform 26">
              <a:extLst>
                <a:ext uri="{FF2B5EF4-FFF2-40B4-BE49-F238E27FC236}">
                  <a16:creationId xmlns:a16="http://schemas.microsoft.com/office/drawing/2014/main" id="{A41CFE01-52CF-C541-A5CE-3B1602514B22}"/>
                </a:ext>
              </a:extLst>
            </p:cNvPr>
            <p:cNvSpPr/>
            <p:nvPr/>
          </p:nvSpPr>
          <p:spPr>
            <a:xfrm>
              <a:off x="0" y="0"/>
              <a:ext cx="1315847" cy="824484"/>
            </a:xfrm>
            <a:custGeom>
              <a:avLst/>
              <a:gdLst/>
              <a:ahLst/>
              <a:cxnLst/>
              <a:rect l="l" t="t" r="r" b="b"/>
              <a:pathLst>
                <a:path w="1315847" h="824484">
                  <a:moveTo>
                    <a:pt x="0" y="0"/>
                  </a:moveTo>
                  <a:lnTo>
                    <a:pt x="1315847" y="0"/>
                  </a:lnTo>
                  <a:lnTo>
                    <a:pt x="1315847" y="824484"/>
                  </a:lnTo>
                  <a:lnTo>
                    <a:pt x="0" y="824484"/>
                  </a:lnTo>
                  <a:close/>
                </a:path>
              </a:pathLst>
            </a:custGeom>
            <a:gradFill rotWithShape="1">
              <a:gsLst>
                <a:gs pos="0">
                  <a:srgbClr val="29ABD9">
                    <a:alpha val="100000"/>
                  </a:srgbClr>
                </a:gs>
                <a:gs pos="100000">
                  <a:srgbClr val="95F9EA">
                    <a:alpha val="100000"/>
                  </a:srgbClr>
                </a:gs>
              </a:gsLst>
              <a:lin ang="2700006"/>
            </a:gradFill>
          </p:spPr>
        </p:sp>
        <p:sp>
          <p:nvSpPr>
            <p:cNvPr id="48" name="TextBox 27">
              <a:extLst>
                <a:ext uri="{FF2B5EF4-FFF2-40B4-BE49-F238E27FC236}">
                  <a16:creationId xmlns:a16="http://schemas.microsoft.com/office/drawing/2014/main" id="{A3562251-B0EF-95F3-337A-8FC9C9D58CC7}"/>
                </a:ext>
              </a:extLst>
            </p:cNvPr>
            <p:cNvSpPr txBox="1"/>
            <p:nvPr/>
          </p:nvSpPr>
          <p:spPr>
            <a:xfrm>
              <a:off x="0" y="-57150"/>
              <a:ext cx="1315909" cy="881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799" b="1" dirty="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05</a:t>
              </a:r>
            </a:p>
          </p:txBody>
        </p:sp>
      </p:grpSp>
      <p:sp>
        <p:nvSpPr>
          <p:cNvPr id="49" name="TextBox 41">
            <a:extLst>
              <a:ext uri="{FF2B5EF4-FFF2-40B4-BE49-F238E27FC236}">
                <a16:creationId xmlns:a16="http://schemas.microsoft.com/office/drawing/2014/main" id="{B7780A9E-59E6-635B-AE39-87C0C251EA23}"/>
              </a:ext>
            </a:extLst>
          </p:cNvPr>
          <p:cNvSpPr txBox="1"/>
          <p:nvPr/>
        </p:nvSpPr>
        <p:spPr>
          <a:xfrm>
            <a:off x="6568025" y="5065343"/>
            <a:ext cx="8995350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3000" dirty="0">
                <a:solidFill>
                  <a:srgbClr val="141E3A"/>
                </a:solidFill>
                <a:latin typeface="Times New Roman Bold" panose="02020803070505020304" pitchFamily="18" charset="0"/>
                <a:ea typeface="Times New Roman"/>
                <a:cs typeface="Times New Roman Bold" panose="02020803070505020304" pitchFamily="18" charset="0"/>
                <a:sym typeface="Times New Roman"/>
              </a:rPr>
              <a:t>User Stories</a:t>
            </a:r>
          </a:p>
        </p:txBody>
      </p:sp>
      <p:grpSp>
        <p:nvGrpSpPr>
          <p:cNvPr id="50" name="Group 28">
            <a:extLst>
              <a:ext uri="{FF2B5EF4-FFF2-40B4-BE49-F238E27FC236}">
                <a16:creationId xmlns:a16="http://schemas.microsoft.com/office/drawing/2014/main" id="{0652FAE5-F430-89A4-B230-A6490DA5F93D}"/>
              </a:ext>
            </a:extLst>
          </p:cNvPr>
          <p:cNvGrpSpPr/>
          <p:nvPr/>
        </p:nvGrpSpPr>
        <p:grpSpPr>
          <a:xfrm>
            <a:off x="3244341" y="7043356"/>
            <a:ext cx="742880" cy="397439"/>
            <a:chOff x="0" y="0"/>
            <a:chExt cx="1315909" cy="824467"/>
          </a:xfrm>
        </p:grpSpPr>
        <p:sp>
          <p:nvSpPr>
            <p:cNvPr id="51" name="Freeform 29">
              <a:extLst>
                <a:ext uri="{FF2B5EF4-FFF2-40B4-BE49-F238E27FC236}">
                  <a16:creationId xmlns:a16="http://schemas.microsoft.com/office/drawing/2014/main" id="{0010EFDD-02C4-D5FD-DECF-5A428F4026CE}"/>
                </a:ext>
              </a:extLst>
            </p:cNvPr>
            <p:cNvSpPr/>
            <p:nvPr/>
          </p:nvSpPr>
          <p:spPr>
            <a:xfrm>
              <a:off x="0" y="0"/>
              <a:ext cx="1315847" cy="824484"/>
            </a:xfrm>
            <a:custGeom>
              <a:avLst/>
              <a:gdLst/>
              <a:ahLst/>
              <a:cxnLst/>
              <a:rect l="l" t="t" r="r" b="b"/>
              <a:pathLst>
                <a:path w="1315847" h="824484">
                  <a:moveTo>
                    <a:pt x="0" y="0"/>
                  </a:moveTo>
                  <a:lnTo>
                    <a:pt x="1315847" y="0"/>
                  </a:lnTo>
                  <a:lnTo>
                    <a:pt x="1315847" y="824484"/>
                  </a:lnTo>
                  <a:lnTo>
                    <a:pt x="0" y="824484"/>
                  </a:lnTo>
                  <a:close/>
                </a:path>
              </a:pathLst>
            </a:custGeom>
            <a:gradFill rotWithShape="1">
              <a:gsLst>
                <a:gs pos="0">
                  <a:srgbClr val="29ABD9">
                    <a:alpha val="100000"/>
                  </a:srgbClr>
                </a:gs>
                <a:gs pos="100000">
                  <a:srgbClr val="95F9EA">
                    <a:alpha val="100000"/>
                  </a:srgbClr>
                </a:gs>
              </a:gsLst>
              <a:lin ang="2700006"/>
            </a:gradFill>
          </p:spPr>
        </p:sp>
        <p:sp>
          <p:nvSpPr>
            <p:cNvPr id="52" name="TextBox 30">
              <a:extLst>
                <a:ext uri="{FF2B5EF4-FFF2-40B4-BE49-F238E27FC236}">
                  <a16:creationId xmlns:a16="http://schemas.microsoft.com/office/drawing/2014/main" id="{3C583013-C590-BEEA-478A-58F055817939}"/>
                </a:ext>
              </a:extLst>
            </p:cNvPr>
            <p:cNvSpPr txBox="1"/>
            <p:nvPr/>
          </p:nvSpPr>
          <p:spPr>
            <a:xfrm>
              <a:off x="0" y="-57150"/>
              <a:ext cx="1315909" cy="881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799" b="1" dirty="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08</a:t>
              </a:r>
            </a:p>
          </p:txBody>
        </p:sp>
      </p:grpSp>
      <p:sp>
        <p:nvSpPr>
          <p:cNvPr id="53" name="TextBox 42">
            <a:extLst>
              <a:ext uri="{FF2B5EF4-FFF2-40B4-BE49-F238E27FC236}">
                <a16:creationId xmlns:a16="http://schemas.microsoft.com/office/drawing/2014/main" id="{7402A0A5-1823-C6D3-FC37-25C3E19BB182}"/>
              </a:ext>
            </a:extLst>
          </p:cNvPr>
          <p:cNvSpPr txBox="1"/>
          <p:nvPr/>
        </p:nvSpPr>
        <p:spPr>
          <a:xfrm>
            <a:off x="6544084" y="6995214"/>
            <a:ext cx="8995350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3000" dirty="0">
                <a:solidFill>
                  <a:srgbClr val="141E3A"/>
                </a:solidFill>
                <a:latin typeface="Times New Roman Bold" panose="02020803070505020304" pitchFamily="18" charset="0"/>
                <a:ea typeface="Times New Roman"/>
                <a:cs typeface="Times New Roman Bold" panose="02020803070505020304" pitchFamily="18" charset="0"/>
                <a:sym typeface="Times New Roman"/>
              </a:rPr>
              <a:t>Comparison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485054" y="-5257169"/>
            <a:ext cx="18773054" cy="8198400"/>
            <a:chOff x="0" y="0"/>
            <a:chExt cx="25030739" cy="10931200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25030685" cy="10931144"/>
            </a:xfrm>
            <a:custGeom>
              <a:avLst/>
              <a:gdLst/>
              <a:ahLst/>
              <a:cxnLst/>
              <a:rect l="l" t="t" r="r" b="b"/>
              <a:pathLst>
                <a:path w="25030685" h="10931144">
                  <a:moveTo>
                    <a:pt x="25030685" y="0"/>
                  </a:moveTo>
                  <a:lnTo>
                    <a:pt x="0" y="0"/>
                  </a:lnTo>
                  <a:lnTo>
                    <a:pt x="0" y="10931144"/>
                  </a:lnTo>
                  <a:lnTo>
                    <a:pt x="25030685" y="10931144"/>
                  </a:lnTo>
                  <a:lnTo>
                    <a:pt x="25030685" y="0"/>
                  </a:lnTo>
                  <a:close/>
                </a:path>
              </a:pathLst>
            </a:custGeom>
            <a:blipFill>
              <a:blip r:embed="rId3"/>
              <a:stretch>
                <a:fillRect l="-36139" r="-32318" b="-2651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5562600" y="7627239"/>
            <a:ext cx="18773014" cy="8198358"/>
            <a:chOff x="-312929" y="493116"/>
            <a:chExt cx="25030686" cy="10931144"/>
          </a:xfrm>
        </p:grpSpPr>
        <p:sp>
          <p:nvSpPr>
            <p:cNvPr id="5" name="Freeform 5"/>
            <p:cNvSpPr/>
            <p:nvPr/>
          </p:nvSpPr>
          <p:spPr>
            <a:xfrm flipH="1">
              <a:off x="-312929" y="493116"/>
              <a:ext cx="25030686" cy="10931144"/>
            </a:xfrm>
            <a:custGeom>
              <a:avLst/>
              <a:gdLst/>
              <a:ahLst/>
              <a:cxnLst/>
              <a:rect l="l" t="t" r="r" b="b"/>
              <a:pathLst>
                <a:path w="25030685" h="10931144">
                  <a:moveTo>
                    <a:pt x="25030685" y="0"/>
                  </a:moveTo>
                  <a:lnTo>
                    <a:pt x="0" y="0"/>
                  </a:lnTo>
                  <a:lnTo>
                    <a:pt x="0" y="10931144"/>
                  </a:lnTo>
                  <a:lnTo>
                    <a:pt x="25030685" y="10931144"/>
                  </a:lnTo>
                  <a:lnTo>
                    <a:pt x="25030685" y="0"/>
                  </a:lnTo>
                  <a:close/>
                </a:path>
              </a:pathLst>
            </a:custGeom>
            <a:blipFill>
              <a:blip r:embed="rId3"/>
              <a:stretch>
                <a:fillRect l="-36139" r="-32318" b="-2651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 rot="16200000">
            <a:off x="-1293743" y="8197086"/>
            <a:ext cx="3406182" cy="1743977"/>
          </a:xfrm>
          <a:custGeom>
            <a:avLst/>
            <a:gdLst/>
            <a:ahLst/>
            <a:cxnLst/>
            <a:rect l="l" t="t" r="r" b="b"/>
            <a:pathLst>
              <a:path w="3406182" h="1743977">
                <a:moveTo>
                  <a:pt x="0" y="0"/>
                </a:moveTo>
                <a:lnTo>
                  <a:pt x="3406182" y="0"/>
                </a:lnTo>
                <a:lnTo>
                  <a:pt x="3406182" y="1743977"/>
                </a:lnTo>
                <a:lnTo>
                  <a:pt x="0" y="17439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Freeform 9"/>
          <p:cNvSpPr/>
          <p:nvPr/>
        </p:nvSpPr>
        <p:spPr>
          <a:xfrm>
            <a:off x="15298112" y="-1967481"/>
            <a:ext cx="3865690" cy="4032416"/>
          </a:xfrm>
          <a:custGeom>
            <a:avLst/>
            <a:gdLst/>
            <a:ahLst/>
            <a:cxnLst/>
            <a:rect l="l" t="t" r="r" b="b"/>
            <a:pathLst>
              <a:path w="3865690" h="4032416">
                <a:moveTo>
                  <a:pt x="0" y="0"/>
                </a:moveTo>
                <a:lnTo>
                  <a:pt x="3865690" y="0"/>
                </a:lnTo>
                <a:lnTo>
                  <a:pt x="3865690" y="4032416"/>
                </a:lnTo>
                <a:lnTo>
                  <a:pt x="0" y="40324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685800" y="-248525"/>
            <a:ext cx="14593262" cy="2284885"/>
            <a:chOff x="-3230593" y="-1003632"/>
            <a:chExt cx="19457683" cy="3046513"/>
          </a:xfrm>
        </p:grpSpPr>
        <p:sp>
          <p:nvSpPr>
            <p:cNvPr id="11" name="Freeform 11"/>
            <p:cNvSpPr/>
            <p:nvPr/>
          </p:nvSpPr>
          <p:spPr>
            <a:xfrm>
              <a:off x="10491" y="-227319"/>
              <a:ext cx="16216599" cy="2270200"/>
            </a:xfrm>
            <a:custGeom>
              <a:avLst/>
              <a:gdLst/>
              <a:ahLst/>
              <a:cxnLst/>
              <a:rect l="l" t="t" r="r" b="b"/>
              <a:pathLst>
                <a:path w="16216599" h="2270200">
                  <a:moveTo>
                    <a:pt x="0" y="0"/>
                  </a:moveTo>
                  <a:lnTo>
                    <a:pt x="16216599" y="0"/>
                  </a:lnTo>
                  <a:lnTo>
                    <a:pt x="16216599" y="2270200"/>
                  </a:lnTo>
                  <a:lnTo>
                    <a:pt x="0" y="2270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-3230593" y="-1003632"/>
              <a:ext cx="16216600" cy="241307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8400"/>
                </a:lnSpc>
              </a:pPr>
              <a:r>
                <a:rPr lang="en-US" sz="7000" b="1" u="sng" dirty="0">
                  <a:solidFill>
                    <a:srgbClr val="141E3A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Introduction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980543" y="2048581"/>
            <a:ext cx="14097657" cy="7376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 Bold" panose="02020803070505020304" pitchFamily="18" charset="0"/>
                <a:cs typeface="Times New Roman Bold" panose="02020803070505020304" pitchFamily="18" charset="0"/>
              </a:rPr>
              <a:t>In Sri Lanka, Chronic diseases like diabetes and hypertension are on rise.</a:t>
            </a:r>
          </a:p>
          <a:p>
            <a:pPr marL="571500" indent="-5715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 Bold" panose="02020803070505020304" pitchFamily="18" charset="0"/>
                <a:cs typeface="Times New Roman Bold" panose="02020803070505020304" pitchFamily="18" charset="0"/>
              </a:rPr>
              <a:t>Patients with chronic conditions face daily challenges in tracking health medications.</a:t>
            </a:r>
          </a:p>
          <a:p>
            <a:pPr marL="571500" indent="-5715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 Bold" panose="02020803070505020304" pitchFamily="18" charset="0"/>
                <a:cs typeface="Times New Roman Bold" panose="02020803070505020304" pitchFamily="18" charset="0"/>
              </a:rPr>
              <a:t>Current methods (memory, paper logs, insecure apps) lead to errors and poor adherence.</a:t>
            </a:r>
          </a:p>
          <a:p>
            <a:pPr marL="571500" indent="-5715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 Bold" panose="02020803070505020304" pitchFamily="18" charset="0"/>
                <a:cs typeface="Times New Roman Bold" panose="02020803070505020304" pitchFamily="18" charset="0"/>
              </a:rPr>
              <a:t>Patients have major concerns about the security and privacy of their health data.</a:t>
            </a:r>
          </a:p>
          <a:p>
            <a:pPr marL="571500" indent="-5715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 Bold" panose="02020803070505020304" pitchFamily="18" charset="0"/>
                <a:cs typeface="Times New Roman Bold" panose="02020803070505020304" pitchFamily="18" charset="0"/>
              </a:rPr>
              <a:t>“</a:t>
            </a:r>
            <a:r>
              <a:rPr lang="en-US" sz="3600" dirty="0" err="1">
                <a:latin typeface="Times New Roman Bold" panose="02020803070505020304" pitchFamily="18" charset="0"/>
                <a:cs typeface="Times New Roman Bold" panose="02020803070505020304" pitchFamily="18" charset="0"/>
              </a:rPr>
              <a:t>HealthMate</a:t>
            </a:r>
            <a:r>
              <a:rPr lang="en-US" sz="3600" dirty="0">
                <a:latin typeface="Times New Roman Bold" panose="02020803070505020304" pitchFamily="18" charset="0"/>
                <a:cs typeface="Times New Roman Bold" panose="02020803070505020304" pitchFamily="18" charset="0"/>
              </a:rPr>
              <a:t>” is a privacy-first mobile app to support patients.</a:t>
            </a:r>
          </a:p>
          <a:p>
            <a:pPr marL="571500" indent="-5715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 Bold" panose="02020803070505020304" pitchFamily="18" charset="0"/>
                <a:cs typeface="Times New Roman Bold" panose="02020803070505020304" pitchFamily="18" charset="0"/>
              </a:rPr>
              <a:t>It provides digital care plans, secure health logging, reminders and AI-powered </a:t>
            </a:r>
            <a:r>
              <a:rPr lang="en-US" sz="3600" dirty="0" err="1">
                <a:latin typeface="Times New Roman Bold" panose="02020803070505020304" pitchFamily="18" charset="0"/>
                <a:cs typeface="Times New Roman Bold" panose="02020803070505020304" pitchFamily="18" charset="0"/>
              </a:rPr>
              <a:t>suggetions</a:t>
            </a:r>
            <a:r>
              <a:rPr lang="en-US" sz="3600" dirty="0">
                <a:latin typeface="Times New Roman Bold" panose="02020803070505020304" pitchFamily="18" charset="0"/>
                <a:cs typeface="Times New Roman Bold" panose="020208030705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1547045" y="-5963000"/>
            <a:ext cx="18773054" cy="8198400"/>
            <a:chOff x="0" y="0"/>
            <a:chExt cx="25030739" cy="10931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030685" cy="10931144"/>
            </a:xfrm>
            <a:custGeom>
              <a:avLst/>
              <a:gdLst/>
              <a:ahLst/>
              <a:cxnLst/>
              <a:rect l="l" t="t" r="r" b="b"/>
              <a:pathLst>
                <a:path w="25030685" h="10931144">
                  <a:moveTo>
                    <a:pt x="0" y="0"/>
                  </a:moveTo>
                  <a:lnTo>
                    <a:pt x="25030685" y="0"/>
                  </a:lnTo>
                  <a:lnTo>
                    <a:pt x="25030685" y="10931144"/>
                  </a:lnTo>
                  <a:lnTo>
                    <a:pt x="0" y="10931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6139" r="-32318" b="-2651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1784524" y="9124110"/>
            <a:ext cx="5441485" cy="1137080"/>
          </a:xfrm>
          <a:custGeom>
            <a:avLst/>
            <a:gdLst/>
            <a:ahLst/>
            <a:cxnLst/>
            <a:rect l="l" t="t" r="r" b="b"/>
            <a:pathLst>
              <a:path w="5441485" h="1137080">
                <a:moveTo>
                  <a:pt x="0" y="0"/>
                </a:moveTo>
                <a:lnTo>
                  <a:pt x="5441485" y="0"/>
                </a:lnTo>
                <a:lnTo>
                  <a:pt x="5441485" y="1137080"/>
                </a:lnTo>
                <a:lnTo>
                  <a:pt x="0" y="11370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191000" y="516759"/>
            <a:ext cx="3456686" cy="1105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 b="1" u="sng" dirty="0">
                <a:solidFill>
                  <a:srgbClr val="141E3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Problem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24000" y="2268976"/>
            <a:ext cx="9372600" cy="71814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051560" lvl="1" indent="-525780" algn="l">
              <a:lnSpc>
                <a:spcPts val="5760"/>
              </a:lnSpc>
              <a:buFont typeface="Arial"/>
              <a:buChar char="•"/>
            </a:pPr>
            <a:r>
              <a:rPr lang="en-US" sz="3800" b="1" dirty="0">
                <a:latin typeface="Times New Roman Bold"/>
                <a:ea typeface="Times New Roman Bold"/>
                <a:cs typeface="Times New Roman Bold"/>
                <a:sym typeface="Times New Roman Bold"/>
              </a:rPr>
              <a:t>Lack of a simple digital daily care plan.</a:t>
            </a:r>
          </a:p>
          <a:p>
            <a:pPr marL="1051560" lvl="1" indent="-525780" algn="l">
              <a:lnSpc>
                <a:spcPts val="5760"/>
              </a:lnSpc>
              <a:buFont typeface="Arial"/>
              <a:buChar char="•"/>
            </a:pPr>
            <a:r>
              <a:rPr lang="en-US" sz="3800" b="1" dirty="0">
                <a:latin typeface="Times New Roman Bold"/>
                <a:ea typeface="Times New Roman Bold"/>
                <a:cs typeface="Times New Roman Bold"/>
                <a:sym typeface="Times New Roman Bold"/>
              </a:rPr>
              <a:t>Inaccurate &amp; inefficient manual tracking.</a:t>
            </a:r>
          </a:p>
          <a:p>
            <a:pPr marL="1051560" lvl="1" indent="-525780" algn="l">
              <a:lnSpc>
                <a:spcPts val="5760"/>
              </a:lnSpc>
              <a:buFont typeface="Arial"/>
              <a:buChar char="•"/>
            </a:pPr>
            <a:r>
              <a:rPr lang="en-US" sz="3800" b="1" dirty="0">
                <a:latin typeface="Times New Roman Bold"/>
                <a:ea typeface="Times New Roman Bold"/>
                <a:cs typeface="Times New Roman Bold"/>
                <a:sym typeface="Times New Roman Bold"/>
              </a:rPr>
              <a:t>Ineffective doctor visits due to poor history visibility.</a:t>
            </a:r>
          </a:p>
          <a:p>
            <a:pPr marL="1051560" lvl="1" indent="-525780" algn="l">
              <a:lnSpc>
                <a:spcPts val="5760"/>
              </a:lnSpc>
              <a:buFont typeface="Arial"/>
              <a:buChar char="•"/>
            </a:pPr>
            <a:r>
              <a:rPr lang="en-US" sz="3800" b="1" dirty="0">
                <a:latin typeface="Times New Roman Bold"/>
                <a:ea typeface="Times New Roman Bold"/>
                <a:cs typeface="Times New Roman Bold"/>
                <a:sym typeface="Times New Roman Bold"/>
              </a:rPr>
              <a:t>Patients often forget to take their medications on time.</a:t>
            </a:r>
          </a:p>
          <a:p>
            <a:pPr marL="1051560" lvl="1" indent="-525780" algn="l">
              <a:lnSpc>
                <a:spcPts val="5760"/>
              </a:lnSpc>
              <a:buFont typeface="Arial"/>
              <a:buChar char="•"/>
            </a:pPr>
            <a:r>
              <a:rPr lang="en-US" sz="3800" b="1" dirty="0">
                <a:latin typeface="Times New Roman Bold"/>
                <a:ea typeface="Times New Roman Bold"/>
                <a:cs typeface="Times New Roman Bold"/>
                <a:sym typeface="Times New Roman Bold"/>
              </a:rPr>
              <a:t>Data privacy concerns with existing apps.</a:t>
            </a:r>
          </a:p>
          <a:p>
            <a:pPr marL="1051560" lvl="1" indent="-525780" algn="l">
              <a:lnSpc>
                <a:spcPts val="3840"/>
              </a:lnSpc>
            </a:pPr>
            <a:endParaRPr lang="en-US" sz="3200" b="1" dirty="0"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4505266" y="2202735"/>
            <a:ext cx="6576250" cy="6576250"/>
          </a:xfrm>
          <a:custGeom>
            <a:avLst/>
            <a:gdLst/>
            <a:ahLst/>
            <a:cxnLst/>
            <a:rect l="l" t="t" r="r" b="b"/>
            <a:pathLst>
              <a:path w="6576250" h="6576250">
                <a:moveTo>
                  <a:pt x="0" y="0"/>
                </a:moveTo>
                <a:lnTo>
                  <a:pt x="6576250" y="0"/>
                </a:lnTo>
                <a:lnTo>
                  <a:pt x="6576250" y="6576250"/>
                </a:lnTo>
                <a:lnTo>
                  <a:pt x="0" y="65762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Freeform 9"/>
          <p:cNvSpPr/>
          <p:nvPr/>
        </p:nvSpPr>
        <p:spPr>
          <a:xfrm>
            <a:off x="-3124200" y="9349480"/>
            <a:ext cx="6476464" cy="3349658"/>
          </a:xfrm>
          <a:custGeom>
            <a:avLst/>
            <a:gdLst/>
            <a:ahLst/>
            <a:cxnLst/>
            <a:rect l="l" t="t" r="r" b="b"/>
            <a:pathLst>
              <a:path w="6476464" h="3349658">
                <a:moveTo>
                  <a:pt x="0" y="0"/>
                </a:moveTo>
                <a:lnTo>
                  <a:pt x="6476464" y="0"/>
                </a:lnTo>
                <a:lnTo>
                  <a:pt x="6476464" y="3349658"/>
                </a:lnTo>
                <a:lnTo>
                  <a:pt x="0" y="33496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1780042" y="1597531"/>
            <a:ext cx="6302308" cy="7181454"/>
            <a:chOff x="0" y="0"/>
            <a:chExt cx="8602400" cy="9802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602345" cy="9802368"/>
            </a:xfrm>
            <a:custGeom>
              <a:avLst/>
              <a:gdLst/>
              <a:ahLst/>
              <a:cxnLst/>
              <a:rect l="l" t="t" r="r" b="b"/>
              <a:pathLst>
                <a:path w="8602345" h="9802368">
                  <a:moveTo>
                    <a:pt x="0" y="0"/>
                  </a:moveTo>
                  <a:lnTo>
                    <a:pt x="8602345" y="0"/>
                  </a:lnTo>
                  <a:lnTo>
                    <a:pt x="8602345" y="9802368"/>
                  </a:lnTo>
                  <a:lnTo>
                    <a:pt x="0" y="98023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64" b="-164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486719">
            <a:off x="3378932" y="7372950"/>
            <a:ext cx="16043702" cy="5828100"/>
            <a:chOff x="0" y="0"/>
            <a:chExt cx="21391603" cy="7770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391626" cy="7770749"/>
            </a:xfrm>
            <a:custGeom>
              <a:avLst/>
              <a:gdLst/>
              <a:ahLst/>
              <a:cxnLst/>
              <a:rect l="l" t="t" r="r" b="b"/>
              <a:pathLst>
                <a:path w="21391626" h="7770749">
                  <a:moveTo>
                    <a:pt x="0" y="0"/>
                  </a:moveTo>
                  <a:lnTo>
                    <a:pt x="21391626" y="0"/>
                  </a:lnTo>
                  <a:lnTo>
                    <a:pt x="21391626" y="7770749"/>
                  </a:lnTo>
                  <a:lnTo>
                    <a:pt x="0" y="7770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6139" r="-32318" b="-23406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-753848" y="3467100"/>
            <a:ext cx="5219901" cy="7324069"/>
          </a:xfrm>
          <a:custGeom>
            <a:avLst/>
            <a:gdLst/>
            <a:ahLst/>
            <a:cxnLst/>
            <a:rect l="l" t="t" r="r" b="b"/>
            <a:pathLst>
              <a:path w="5219901" h="7324069">
                <a:moveTo>
                  <a:pt x="0" y="0"/>
                </a:moveTo>
                <a:lnTo>
                  <a:pt x="5219901" y="0"/>
                </a:lnTo>
                <a:lnTo>
                  <a:pt x="5219901" y="7324069"/>
                </a:lnTo>
                <a:lnTo>
                  <a:pt x="0" y="73240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027152" y="-393131"/>
            <a:ext cx="5219901" cy="7324069"/>
          </a:xfrm>
          <a:custGeom>
            <a:avLst/>
            <a:gdLst/>
            <a:ahLst/>
            <a:cxnLst/>
            <a:rect l="l" t="t" r="r" b="b"/>
            <a:pathLst>
              <a:path w="5219901" h="7324069">
                <a:moveTo>
                  <a:pt x="0" y="0"/>
                </a:moveTo>
                <a:lnTo>
                  <a:pt x="5219901" y="0"/>
                </a:lnTo>
                <a:lnTo>
                  <a:pt x="5219901" y="7324070"/>
                </a:lnTo>
                <a:lnTo>
                  <a:pt x="0" y="73240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2438400" y="638831"/>
            <a:ext cx="15225150" cy="110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b="1" u="sng" dirty="0">
                <a:solidFill>
                  <a:srgbClr val="141E3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Aim</a:t>
            </a:r>
          </a:p>
        </p:txBody>
      </p:sp>
      <p:sp>
        <p:nvSpPr>
          <p:cNvPr id="11" name="Freeform 11"/>
          <p:cNvSpPr/>
          <p:nvPr/>
        </p:nvSpPr>
        <p:spPr>
          <a:xfrm>
            <a:off x="16950213" y="1181100"/>
            <a:ext cx="663202" cy="663186"/>
          </a:xfrm>
          <a:custGeom>
            <a:avLst/>
            <a:gdLst/>
            <a:ahLst/>
            <a:cxnLst/>
            <a:rect l="l" t="t" r="r" b="b"/>
            <a:pathLst>
              <a:path w="663202" h="663186">
                <a:moveTo>
                  <a:pt x="0" y="0"/>
                </a:moveTo>
                <a:lnTo>
                  <a:pt x="663202" y="0"/>
                </a:lnTo>
                <a:lnTo>
                  <a:pt x="663202" y="663186"/>
                </a:lnTo>
                <a:lnTo>
                  <a:pt x="0" y="6631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 descr="Bullseye with solid fill"/>
          <p:cNvSpPr/>
          <p:nvPr/>
        </p:nvSpPr>
        <p:spPr>
          <a:xfrm>
            <a:off x="6375164" y="60411"/>
            <a:ext cx="2374106" cy="2374106"/>
          </a:xfrm>
          <a:custGeom>
            <a:avLst/>
            <a:gdLst/>
            <a:ahLst/>
            <a:cxnLst/>
            <a:rect l="l" t="t" r="r" b="b"/>
            <a:pathLst>
              <a:path w="2374106" h="2374106">
                <a:moveTo>
                  <a:pt x="0" y="0"/>
                </a:moveTo>
                <a:lnTo>
                  <a:pt x="2374106" y="0"/>
                </a:lnTo>
                <a:lnTo>
                  <a:pt x="2374106" y="2374106"/>
                </a:lnTo>
                <a:lnTo>
                  <a:pt x="0" y="23741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154335" y="3110175"/>
            <a:ext cx="10896600" cy="5103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>
                <a:latin typeface="Times New Roman Bold"/>
                <a:ea typeface="Times New Roman Bold"/>
                <a:cs typeface="Times New Roman Bold"/>
                <a:sym typeface="Times New Roman Bold"/>
              </a:rPr>
              <a:t>To develop a AI-based and privacy-focused mobile app that helps Sri Lankan users manage chronic conditions that enabling personalized plans, secure tracking, AI-powered suggestions and doctor-friendly reports.</a:t>
            </a:r>
          </a:p>
          <a:p>
            <a:pPr algn="l">
              <a:lnSpc>
                <a:spcPts val="3840"/>
              </a:lnSpc>
            </a:pPr>
            <a:endParaRPr lang="en-US" sz="3200" b="1" dirty="0"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pic>
        <p:nvPicPr>
          <p:cNvPr id="4" name="Picture 3" descr="A cellphone with a heart and cross on it&#10;&#10;AI-generated content may be incorrect.">
            <a:extLst>
              <a:ext uri="{FF2B5EF4-FFF2-40B4-BE49-F238E27FC236}">
                <a16:creationId xmlns:a16="http://schemas.microsoft.com/office/drawing/2014/main" id="{5A248BB5-27F2-D84F-91E2-79EA28596EA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1541605"/>
            <a:ext cx="9841015" cy="702929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486719">
            <a:off x="8560532" y="7869594"/>
            <a:ext cx="16043702" cy="5828100"/>
            <a:chOff x="0" y="0"/>
            <a:chExt cx="21391603" cy="7770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391626" cy="7770749"/>
            </a:xfrm>
            <a:custGeom>
              <a:avLst/>
              <a:gdLst/>
              <a:ahLst/>
              <a:cxnLst/>
              <a:rect l="l" t="t" r="r" b="b"/>
              <a:pathLst>
                <a:path w="21391626" h="7770749">
                  <a:moveTo>
                    <a:pt x="0" y="0"/>
                  </a:moveTo>
                  <a:lnTo>
                    <a:pt x="21391626" y="0"/>
                  </a:lnTo>
                  <a:lnTo>
                    <a:pt x="21391626" y="7770749"/>
                  </a:lnTo>
                  <a:lnTo>
                    <a:pt x="0" y="7770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6139" r="-32318" b="-23406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-563922" y="778186"/>
            <a:ext cx="1497632" cy="7841740"/>
          </a:xfrm>
          <a:custGeom>
            <a:avLst/>
            <a:gdLst/>
            <a:ahLst/>
            <a:cxnLst/>
            <a:rect l="l" t="t" r="r" b="b"/>
            <a:pathLst>
              <a:path w="1497632" h="7841740">
                <a:moveTo>
                  <a:pt x="0" y="0"/>
                </a:moveTo>
                <a:lnTo>
                  <a:pt x="1497632" y="0"/>
                </a:lnTo>
                <a:lnTo>
                  <a:pt x="1497632" y="7841740"/>
                </a:lnTo>
                <a:lnTo>
                  <a:pt x="0" y="7841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033271" y="394155"/>
            <a:ext cx="834560" cy="834560"/>
          </a:xfrm>
          <a:custGeom>
            <a:avLst/>
            <a:gdLst/>
            <a:ahLst/>
            <a:cxnLst/>
            <a:rect l="l" t="t" r="r" b="b"/>
            <a:pathLst>
              <a:path w="834560" h="834560">
                <a:moveTo>
                  <a:pt x="0" y="0"/>
                </a:moveTo>
                <a:lnTo>
                  <a:pt x="834560" y="0"/>
                </a:lnTo>
                <a:lnTo>
                  <a:pt x="834560" y="834560"/>
                </a:lnTo>
                <a:lnTo>
                  <a:pt x="0" y="8345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961377" y="2122971"/>
            <a:ext cx="527364" cy="527364"/>
          </a:xfrm>
          <a:custGeom>
            <a:avLst/>
            <a:gdLst/>
            <a:ahLst/>
            <a:cxnLst/>
            <a:rect l="l" t="t" r="r" b="b"/>
            <a:pathLst>
              <a:path w="527364" h="527364">
                <a:moveTo>
                  <a:pt x="0" y="0"/>
                </a:moveTo>
                <a:lnTo>
                  <a:pt x="527364" y="0"/>
                </a:lnTo>
                <a:lnTo>
                  <a:pt x="527364" y="527364"/>
                </a:lnTo>
                <a:lnTo>
                  <a:pt x="0" y="5273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5569196" y="-142148"/>
            <a:ext cx="609334" cy="609350"/>
            <a:chOff x="0" y="0"/>
            <a:chExt cx="812445" cy="812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419" cy="812419"/>
            </a:xfrm>
            <a:custGeom>
              <a:avLst/>
              <a:gdLst/>
              <a:ahLst/>
              <a:cxnLst/>
              <a:rect l="l" t="t" r="r" b="b"/>
              <a:pathLst>
                <a:path w="812419" h="812419">
                  <a:moveTo>
                    <a:pt x="248920" y="0"/>
                  </a:moveTo>
                  <a:lnTo>
                    <a:pt x="248920" y="248920"/>
                  </a:lnTo>
                  <a:lnTo>
                    <a:pt x="0" y="248920"/>
                  </a:lnTo>
                  <a:lnTo>
                    <a:pt x="0" y="563499"/>
                  </a:lnTo>
                  <a:lnTo>
                    <a:pt x="248920" y="563499"/>
                  </a:lnTo>
                  <a:lnTo>
                    <a:pt x="248920" y="812419"/>
                  </a:lnTo>
                  <a:lnTo>
                    <a:pt x="563499" y="812419"/>
                  </a:lnTo>
                  <a:lnTo>
                    <a:pt x="563499" y="563499"/>
                  </a:lnTo>
                  <a:lnTo>
                    <a:pt x="812419" y="563499"/>
                  </a:lnTo>
                  <a:lnTo>
                    <a:pt x="812419" y="248920"/>
                  </a:lnTo>
                  <a:lnTo>
                    <a:pt x="563499" y="248920"/>
                  </a:lnTo>
                  <a:lnTo>
                    <a:pt x="563499" y="0"/>
                  </a:lnTo>
                  <a:close/>
                </a:path>
              </a:pathLst>
            </a:custGeom>
            <a:solidFill>
              <a:srgbClr val="29ABD9">
                <a:alpha val="392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067540" y="4804456"/>
            <a:ext cx="372464" cy="372474"/>
            <a:chOff x="0" y="0"/>
            <a:chExt cx="496619" cy="49663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96570" cy="496570"/>
            </a:xfrm>
            <a:custGeom>
              <a:avLst/>
              <a:gdLst/>
              <a:ahLst/>
              <a:cxnLst/>
              <a:rect l="l" t="t" r="r" b="b"/>
              <a:pathLst>
                <a:path w="496570" h="496570">
                  <a:moveTo>
                    <a:pt x="152146" y="0"/>
                  </a:moveTo>
                  <a:lnTo>
                    <a:pt x="152146" y="152146"/>
                  </a:lnTo>
                  <a:lnTo>
                    <a:pt x="0" y="152146"/>
                  </a:lnTo>
                  <a:lnTo>
                    <a:pt x="0" y="344424"/>
                  </a:lnTo>
                  <a:lnTo>
                    <a:pt x="152146" y="344424"/>
                  </a:lnTo>
                  <a:lnTo>
                    <a:pt x="152146" y="496570"/>
                  </a:lnTo>
                  <a:lnTo>
                    <a:pt x="344424" y="496570"/>
                  </a:lnTo>
                  <a:lnTo>
                    <a:pt x="344424" y="344424"/>
                  </a:lnTo>
                  <a:lnTo>
                    <a:pt x="496570" y="344424"/>
                  </a:lnTo>
                  <a:lnTo>
                    <a:pt x="496570" y="152146"/>
                  </a:lnTo>
                  <a:lnTo>
                    <a:pt x="344424" y="152146"/>
                  </a:lnTo>
                  <a:lnTo>
                    <a:pt x="344424" y="0"/>
                  </a:lnTo>
                  <a:close/>
                </a:path>
              </a:pathLst>
            </a:custGeom>
            <a:solidFill>
              <a:srgbClr val="29ABD9">
                <a:alpha val="392"/>
              </a:srgbClr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-1447800" y="467166"/>
            <a:ext cx="15225150" cy="110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b="1" u="sng" dirty="0">
                <a:solidFill>
                  <a:srgbClr val="141E3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Objectives</a:t>
            </a:r>
          </a:p>
        </p:txBody>
      </p:sp>
      <p:sp>
        <p:nvSpPr>
          <p:cNvPr id="14" name="Freeform 14"/>
          <p:cNvSpPr/>
          <p:nvPr/>
        </p:nvSpPr>
        <p:spPr>
          <a:xfrm>
            <a:off x="3574176" y="3689430"/>
            <a:ext cx="404450" cy="949894"/>
          </a:xfrm>
          <a:custGeom>
            <a:avLst/>
            <a:gdLst/>
            <a:ahLst/>
            <a:cxnLst/>
            <a:rect l="l" t="t" r="r" b="b"/>
            <a:pathLst>
              <a:path w="404450" h="949894">
                <a:moveTo>
                  <a:pt x="0" y="0"/>
                </a:moveTo>
                <a:lnTo>
                  <a:pt x="404450" y="0"/>
                </a:lnTo>
                <a:lnTo>
                  <a:pt x="404450" y="949894"/>
                </a:lnTo>
                <a:lnTo>
                  <a:pt x="0" y="9498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863450" y="3671272"/>
            <a:ext cx="561098" cy="860124"/>
          </a:xfrm>
          <a:custGeom>
            <a:avLst/>
            <a:gdLst/>
            <a:ahLst/>
            <a:cxnLst/>
            <a:rect l="l" t="t" r="r" b="b"/>
            <a:pathLst>
              <a:path w="561098" h="860124">
                <a:moveTo>
                  <a:pt x="0" y="0"/>
                </a:moveTo>
                <a:lnTo>
                  <a:pt x="561098" y="0"/>
                </a:lnTo>
                <a:lnTo>
                  <a:pt x="561098" y="860124"/>
                </a:lnTo>
                <a:lnTo>
                  <a:pt x="0" y="86012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299946" y="3699954"/>
            <a:ext cx="423308" cy="802712"/>
          </a:xfrm>
          <a:custGeom>
            <a:avLst/>
            <a:gdLst/>
            <a:ahLst/>
            <a:cxnLst/>
            <a:rect l="l" t="t" r="r" b="b"/>
            <a:pathLst>
              <a:path w="423308" h="802712">
                <a:moveTo>
                  <a:pt x="0" y="0"/>
                </a:moveTo>
                <a:lnTo>
                  <a:pt x="423308" y="0"/>
                </a:lnTo>
                <a:lnTo>
                  <a:pt x="423308" y="802712"/>
                </a:lnTo>
                <a:lnTo>
                  <a:pt x="0" y="80271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227924" y="2378362"/>
            <a:ext cx="404534" cy="467834"/>
            <a:chOff x="0" y="0"/>
            <a:chExt cx="539379" cy="62377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39369" cy="623824"/>
            </a:xfrm>
            <a:custGeom>
              <a:avLst/>
              <a:gdLst/>
              <a:ahLst/>
              <a:cxnLst/>
              <a:rect l="l" t="t" r="r" b="b"/>
              <a:pathLst>
                <a:path w="539369" h="623824">
                  <a:moveTo>
                    <a:pt x="165354" y="0"/>
                  </a:moveTo>
                  <a:lnTo>
                    <a:pt x="165354" y="190754"/>
                  </a:lnTo>
                  <a:lnTo>
                    <a:pt x="0" y="190754"/>
                  </a:lnTo>
                  <a:lnTo>
                    <a:pt x="0" y="431800"/>
                  </a:lnTo>
                  <a:lnTo>
                    <a:pt x="165354" y="431800"/>
                  </a:lnTo>
                  <a:lnTo>
                    <a:pt x="165354" y="623824"/>
                  </a:lnTo>
                  <a:lnTo>
                    <a:pt x="374142" y="623824"/>
                  </a:lnTo>
                  <a:lnTo>
                    <a:pt x="374142" y="431800"/>
                  </a:lnTo>
                  <a:lnTo>
                    <a:pt x="539369" y="431800"/>
                  </a:lnTo>
                  <a:lnTo>
                    <a:pt x="539369" y="190754"/>
                  </a:lnTo>
                  <a:lnTo>
                    <a:pt x="374142" y="190754"/>
                  </a:lnTo>
                  <a:lnTo>
                    <a:pt x="374142" y="0"/>
                  </a:lnTo>
                  <a:close/>
                </a:path>
              </a:pathLst>
            </a:custGeom>
            <a:solidFill>
              <a:srgbClr val="29ABD9">
                <a:alpha val="10980"/>
              </a:srgbClr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694961" y="9234694"/>
            <a:ext cx="404534" cy="467834"/>
            <a:chOff x="0" y="0"/>
            <a:chExt cx="539379" cy="62377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39369" cy="623824"/>
            </a:xfrm>
            <a:custGeom>
              <a:avLst/>
              <a:gdLst/>
              <a:ahLst/>
              <a:cxnLst/>
              <a:rect l="l" t="t" r="r" b="b"/>
              <a:pathLst>
                <a:path w="539369" h="623824">
                  <a:moveTo>
                    <a:pt x="165354" y="0"/>
                  </a:moveTo>
                  <a:lnTo>
                    <a:pt x="165354" y="190754"/>
                  </a:lnTo>
                  <a:lnTo>
                    <a:pt x="0" y="190754"/>
                  </a:lnTo>
                  <a:lnTo>
                    <a:pt x="0" y="431800"/>
                  </a:lnTo>
                  <a:lnTo>
                    <a:pt x="165354" y="431800"/>
                  </a:lnTo>
                  <a:lnTo>
                    <a:pt x="165354" y="623824"/>
                  </a:lnTo>
                  <a:lnTo>
                    <a:pt x="374142" y="623824"/>
                  </a:lnTo>
                  <a:lnTo>
                    <a:pt x="374142" y="431800"/>
                  </a:lnTo>
                  <a:lnTo>
                    <a:pt x="539369" y="431800"/>
                  </a:lnTo>
                  <a:lnTo>
                    <a:pt x="539369" y="190754"/>
                  </a:lnTo>
                  <a:lnTo>
                    <a:pt x="374142" y="190754"/>
                  </a:lnTo>
                  <a:lnTo>
                    <a:pt x="374142" y="0"/>
                  </a:lnTo>
                  <a:close/>
                </a:path>
              </a:pathLst>
            </a:custGeom>
            <a:solidFill>
              <a:srgbClr val="29ABD9">
                <a:alpha val="10980"/>
              </a:srgbClr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3004774" y="9468628"/>
            <a:ext cx="325578" cy="326168"/>
            <a:chOff x="0" y="0"/>
            <a:chExt cx="434104" cy="43489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34086" cy="434848"/>
            </a:xfrm>
            <a:custGeom>
              <a:avLst/>
              <a:gdLst/>
              <a:ahLst/>
              <a:cxnLst/>
              <a:rect l="l" t="t" r="r" b="b"/>
              <a:pathLst>
                <a:path w="434086" h="434848">
                  <a:moveTo>
                    <a:pt x="133096" y="0"/>
                  </a:moveTo>
                  <a:lnTo>
                    <a:pt x="133096" y="133096"/>
                  </a:lnTo>
                  <a:lnTo>
                    <a:pt x="0" y="133096"/>
                  </a:lnTo>
                  <a:lnTo>
                    <a:pt x="0" y="301117"/>
                  </a:lnTo>
                  <a:lnTo>
                    <a:pt x="133096" y="301117"/>
                  </a:lnTo>
                  <a:lnTo>
                    <a:pt x="133096" y="434848"/>
                  </a:lnTo>
                  <a:lnTo>
                    <a:pt x="301117" y="434848"/>
                  </a:lnTo>
                  <a:lnTo>
                    <a:pt x="301117" y="301117"/>
                  </a:lnTo>
                  <a:lnTo>
                    <a:pt x="434086" y="301117"/>
                  </a:lnTo>
                  <a:lnTo>
                    <a:pt x="434086" y="133096"/>
                  </a:lnTo>
                  <a:lnTo>
                    <a:pt x="301117" y="133096"/>
                  </a:lnTo>
                  <a:lnTo>
                    <a:pt x="301117" y="0"/>
                  </a:lnTo>
                  <a:close/>
                </a:path>
              </a:pathLst>
            </a:custGeom>
            <a:solidFill>
              <a:srgbClr val="29ABD9">
                <a:alpha val="10980"/>
              </a:srgbClr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6015721" y="749051"/>
            <a:ext cx="325578" cy="326168"/>
            <a:chOff x="0" y="0"/>
            <a:chExt cx="434104" cy="43489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34086" cy="434848"/>
            </a:xfrm>
            <a:custGeom>
              <a:avLst/>
              <a:gdLst/>
              <a:ahLst/>
              <a:cxnLst/>
              <a:rect l="l" t="t" r="r" b="b"/>
              <a:pathLst>
                <a:path w="434086" h="434848">
                  <a:moveTo>
                    <a:pt x="133096" y="0"/>
                  </a:moveTo>
                  <a:lnTo>
                    <a:pt x="133096" y="133096"/>
                  </a:lnTo>
                  <a:lnTo>
                    <a:pt x="0" y="133096"/>
                  </a:lnTo>
                  <a:lnTo>
                    <a:pt x="0" y="301117"/>
                  </a:lnTo>
                  <a:lnTo>
                    <a:pt x="133096" y="301117"/>
                  </a:lnTo>
                  <a:lnTo>
                    <a:pt x="133096" y="434848"/>
                  </a:lnTo>
                  <a:lnTo>
                    <a:pt x="301117" y="434848"/>
                  </a:lnTo>
                  <a:lnTo>
                    <a:pt x="301117" y="301117"/>
                  </a:lnTo>
                  <a:lnTo>
                    <a:pt x="434086" y="301117"/>
                  </a:lnTo>
                  <a:lnTo>
                    <a:pt x="434086" y="133096"/>
                  </a:lnTo>
                  <a:lnTo>
                    <a:pt x="301117" y="133096"/>
                  </a:lnTo>
                  <a:lnTo>
                    <a:pt x="301117" y="0"/>
                  </a:lnTo>
                  <a:close/>
                </a:path>
              </a:pathLst>
            </a:custGeom>
            <a:solidFill>
              <a:srgbClr val="29ABD9">
                <a:alpha val="10980"/>
              </a:srgbClr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7334408" y="3395158"/>
            <a:ext cx="627526" cy="628664"/>
            <a:chOff x="0" y="0"/>
            <a:chExt cx="836701" cy="83821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36676" cy="838200"/>
            </a:xfrm>
            <a:custGeom>
              <a:avLst/>
              <a:gdLst/>
              <a:ahLst/>
              <a:cxnLst/>
              <a:rect l="l" t="t" r="r" b="b"/>
              <a:pathLst>
                <a:path w="836676" h="838200">
                  <a:moveTo>
                    <a:pt x="256413" y="0"/>
                  </a:moveTo>
                  <a:lnTo>
                    <a:pt x="256413" y="256413"/>
                  </a:lnTo>
                  <a:lnTo>
                    <a:pt x="0" y="256413"/>
                  </a:lnTo>
                  <a:lnTo>
                    <a:pt x="0" y="580263"/>
                  </a:lnTo>
                  <a:lnTo>
                    <a:pt x="256413" y="580263"/>
                  </a:lnTo>
                  <a:lnTo>
                    <a:pt x="256413" y="838200"/>
                  </a:lnTo>
                  <a:lnTo>
                    <a:pt x="580263" y="838200"/>
                  </a:lnTo>
                  <a:lnTo>
                    <a:pt x="580263" y="580263"/>
                  </a:lnTo>
                  <a:lnTo>
                    <a:pt x="836676" y="580263"/>
                  </a:lnTo>
                  <a:lnTo>
                    <a:pt x="836676" y="256413"/>
                  </a:lnTo>
                  <a:lnTo>
                    <a:pt x="580263" y="256413"/>
                  </a:lnTo>
                  <a:lnTo>
                    <a:pt x="580263" y="0"/>
                  </a:lnTo>
                  <a:close/>
                </a:path>
              </a:pathLst>
            </a:custGeom>
            <a:solidFill>
              <a:srgbClr val="29ABD9">
                <a:alpha val="10980"/>
              </a:srgbClr>
            </a:solidFill>
          </p:spPr>
        </p:sp>
      </p:grpSp>
      <p:sp>
        <p:nvSpPr>
          <p:cNvPr id="31" name="Rectangle 2">
            <a:extLst>
              <a:ext uri="{FF2B5EF4-FFF2-40B4-BE49-F238E27FC236}">
                <a16:creationId xmlns:a16="http://schemas.microsoft.com/office/drawing/2014/main" id="{367815F0-A9C8-027B-4FA7-7AA975F83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588" y="2445047"/>
            <a:ext cx="14936557" cy="636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742950" lvl="0" indent="-742950" eaLnBrk="0" fontAlgn="base" hangingPunct="0">
              <a:spcBef>
                <a:spcPct val="0"/>
              </a:spcBef>
              <a:spcAft>
                <a:spcPts val="2000"/>
              </a:spcAft>
              <a:buFont typeface="+mj-lt"/>
              <a:buAutoNum type="arabicPeriod"/>
            </a:pPr>
            <a:r>
              <a:rPr lang="en-US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Review existing digital health apps to identify gaps in privacy, usability and personalization.</a:t>
            </a:r>
            <a:endParaRPr kumimoji="0" lang="en-US" altLang="en-US" sz="3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0" indent="-742950" algn="l" defTabSz="914400" rtl="0" eaLnBrk="0" fontAlgn="base" latinLnBrk="0" hangingPunct="0">
              <a:spcBef>
                <a:spcPct val="0"/>
              </a:spcBef>
              <a:spcAft>
                <a:spcPts val="20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analyze user challenges in chronic conditions management.</a:t>
            </a:r>
          </a:p>
          <a:p>
            <a:pPr marL="742950" marR="0" lvl="0" indent="-742950" algn="l" defTabSz="914400" rtl="0" eaLnBrk="0" fontAlgn="base" latinLnBrk="0" hangingPunct="0">
              <a:spcBef>
                <a:spcPct val="0"/>
              </a:spcBef>
              <a:spcAft>
                <a:spcPts val="200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design a My Care Plan (MCP) for setting health goals, medication schedules and daily tracking.</a:t>
            </a:r>
          </a:p>
          <a:p>
            <a:pPr marL="742950" marR="0" lvl="0" indent="-742950" algn="l" defTabSz="914400" rtl="0" eaLnBrk="0" fontAlgn="base" latinLnBrk="0" hangingPunct="0">
              <a:spcBef>
                <a:spcPct val="0"/>
              </a:spcBef>
              <a:spcAft>
                <a:spcPts val="20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develop a secure system with AI support and personalized guidance.</a:t>
            </a:r>
          </a:p>
          <a:p>
            <a:pPr marL="742950" marR="0" lvl="0" indent="-742950" algn="l" defTabSz="914400" rtl="0" eaLnBrk="0" fontAlgn="base" latinLnBrk="0" hangingPunct="0">
              <a:spcBef>
                <a:spcPct val="0"/>
              </a:spcBef>
              <a:spcAft>
                <a:spcPts val="20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provide clear health data visualization and exportable reports for users and healthcare providers.</a:t>
            </a:r>
          </a:p>
          <a:p>
            <a:pPr marL="742950" marR="0" lvl="0" indent="-742950" algn="l" defTabSz="914400" rtl="0" eaLnBrk="0" fontAlgn="base" latinLnBrk="0" hangingPunct="0">
              <a:spcBef>
                <a:spcPct val="0"/>
              </a:spcBef>
              <a:spcAft>
                <a:spcPts val="200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test the application for functionality, usability and security.</a:t>
            </a:r>
            <a:endParaRPr kumimoji="0" lang="en-US" altLang="en-US" sz="3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4A4D9-8B7E-443D-DD81-EF773DD60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666B9D29-1391-00C2-8634-8E6004773F40}"/>
              </a:ext>
            </a:extLst>
          </p:cNvPr>
          <p:cNvGrpSpPr>
            <a:grpSpLocks noChangeAspect="1"/>
          </p:cNvGrpSpPr>
          <p:nvPr/>
        </p:nvGrpSpPr>
        <p:grpSpPr>
          <a:xfrm rot="-10800000">
            <a:off x="-8458200" y="-5477783"/>
            <a:ext cx="18773054" cy="8198400"/>
            <a:chOff x="0" y="0"/>
            <a:chExt cx="25030739" cy="109312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BEA1205-B3B2-ED77-3DCB-6CBE2CEDF5B4}"/>
                </a:ext>
              </a:extLst>
            </p:cNvPr>
            <p:cNvSpPr/>
            <p:nvPr/>
          </p:nvSpPr>
          <p:spPr>
            <a:xfrm>
              <a:off x="0" y="0"/>
              <a:ext cx="25030685" cy="10931144"/>
            </a:xfrm>
            <a:custGeom>
              <a:avLst/>
              <a:gdLst/>
              <a:ahLst/>
              <a:cxnLst/>
              <a:rect l="l" t="t" r="r" b="b"/>
              <a:pathLst>
                <a:path w="25030685" h="10931144">
                  <a:moveTo>
                    <a:pt x="0" y="0"/>
                  </a:moveTo>
                  <a:lnTo>
                    <a:pt x="25030685" y="0"/>
                  </a:lnTo>
                  <a:lnTo>
                    <a:pt x="25030685" y="10931144"/>
                  </a:lnTo>
                  <a:lnTo>
                    <a:pt x="0" y="10931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6139" r="-32318" b="-2651"/>
              </a:stretch>
            </a:blipFill>
          </p:spPr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88A242A8-E7ED-4B55-671E-595CC39215D8}"/>
              </a:ext>
            </a:extLst>
          </p:cNvPr>
          <p:cNvSpPr/>
          <p:nvPr/>
        </p:nvSpPr>
        <p:spPr>
          <a:xfrm>
            <a:off x="-3005418" y="9436885"/>
            <a:ext cx="5604250" cy="1561550"/>
          </a:xfrm>
          <a:custGeom>
            <a:avLst/>
            <a:gdLst/>
            <a:ahLst/>
            <a:cxnLst/>
            <a:rect l="l" t="t" r="r" b="b"/>
            <a:pathLst>
              <a:path w="5604250" h="1561550">
                <a:moveTo>
                  <a:pt x="0" y="0"/>
                </a:moveTo>
                <a:lnTo>
                  <a:pt x="5604250" y="0"/>
                </a:lnTo>
                <a:lnTo>
                  <a:pt x="5604250" y="1561550"/>
                </a:lnTo>
                <a:lnTo>
                  <a:pt x="0" y="15615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73399C90-579F-1369-B161-78CF7E4BE65D}"/>
              </a:ext>
            </a:extLst>
          </p:cNvPr>
          <p:cNvSpPr/>
          <p:nvPr/>
        </p:nvSpPr>
        <p:spPr>
          <a:xfrm>
            <a:off x="15516318" y="6724"/>
            <a:ext cx="5543363" cy="7696231"/>
          </a:xfrm>
          <a:custGeom>
            <a:avLst/>
            <a:gdLst/>
            <a:ahLst/>
            <a:cxnLst/>
            <a:rect l="l" t="t" r="r" b="b"/>
            <a:pathLst>
              <a:path w="5543363" h="7696231">
                <a:moveTo>
                  <a:pt x="0" y="0"/>
                </a:moveTo>
                <a:lnTo>
                  <a:pt x="5543363" y="0"/>
                </a:lnTo>
                <a:lnTo>
                  <a:pt x="5543363" y="7696231"/>
                </a:lnTo>
                <a:lnTo>
                  <a:pt x="0" y="76962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A3C3703-6041-F477-5EA5-B76D2BF05E5E}"/>
              </a:ext>
            </a:extLst>
          </p:cNvPr>
          <p:cNvSpPr txBox="1"/>
          <p:nvPr/>
        </p:nvSpPr>
        <p:spPr>
          <a:xfrm>
            <a:off x="4343400" y="419100"/>
            <a:ext cx="90556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 b="1" u="sng" dirty="0">
                <a:solidFill>
                  <a:srgbClr val="141E3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User Stories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838D6B37-86FC-C804-9CB6-01725AFC30AB}"/>
              </a:ext>
            </a:extLst>
          </p:cNvPr>
          <p:cNvSpPr txBox="1"/>
          <p:nvPr/>
        </p:nvSpPr>
        <p:spPr>
          <a:xfrm>
            <a:off x="1371600" y="2019300"/>
            <a:ext cx="16306800" cy="6894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 patient:</a:t>
            </a:r>
          </a:p>
          <a:p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I want to create my personal care plan so that I can follow my medication and goals easily.</a:t>
            </a:r>
            <a:b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I want to log my daily health readings so that I can track my progress over time.</a:t>
            </a:r>
            <a:b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I want to receive reminders so that I don’t forget important medication or health checks.</a:t>
            </a:r>
            <a:b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I want to get AI-generated insights so that I can understand my health trends clearly.</a:t>
            </a:r>
          </a:p>
          <a:p>
            <a:endParaRPr 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 doctor:</a:t>
            </a:r>
          </a:p>
          <a:p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I want patients to export clear health reports so that I can review their progress quickly.</a:t>
            </a:r>
            <a:b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I want AI summaries included in reports so that I can identify key issues faster.</a:t>
            </a:r>
          </a:p>
          <a:p>
            <a:endParaRPr 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an admin:</a:t>
            </a:r>
          </a:p>
          <a:p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I want to ensure data privacy and encryption so that patient information stays secure.</a:t>
            </a:r>
            <a:b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I want to manage system settings and metadata so that the app functions reliably.</a:t>
            </a:r>
          </a:p>
        </p:txBody>
      </p:sp>
    </p:spTree>
    <p:extLst>
      <p:ext uri="{BB962C8B-B14F-4D97-AF65-F5344CB8AC3E}">
        <p14:creationId xmlns:p14="http://schemas.microsoft.com/office/powerpoint/2010/main" val="3011593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858000" y="7428566"/>
            <a:ext cx="18773054" cy="4633600"/>
            <a:chOff x="0" y="0"/>
            <a:chExt cx="25030739" cy="6178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030685" cy="6178169"/>
            </a:xfrm>
            <a:custGeom>
              <a:avLst/>
              <a:gdLst/>
              <a:ahLst/>
              <a:cxnLst/>
              <a:rect l="l" t="t" r="r" b="b"/>
              <a:pathLst>
                <a:path w="25030685" h="6178169">
                  <a:moveTo>
                    <a:pt x="0" y="0"/>
                  </a:moveTo>
                  <a:lnTo>
                    <a:pt x="25030685" y="0"/>
                  </a:lnTo>
                  <a:lnTo>
                    <a:pt x="25030685" y="6178169"/>
                  </a:lnTo>
                  <a:lnTo>
                    <a:pt x="0" y="61781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6139" r="-32318" b="-81623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3846400" y="848873"/>
            <a:ext cx="8498010" cy="8498010"/>
          </a:xfrm>
          <a:custGeom>
            <a:avLst/>
            <a:gdLst/>
            <a:ahLst/>
            <a:cxnLst/>
            <a:rect l="l" t="t" r="r" b="b"/>
            <a:pathLst>
              <a:path w="8498010" h="8498010">
                <a:moveTo>
                  <a:pt x="0" y="0"/>
                </a:moveTo>
                <a:lnTo>
                  <a:pt x="8498010" y="0"/>
                </a:lnTo>
                <a:lnTo>
                  <a:pt x="8498010" y="8498010"/>
                </a:lnTo>
                <a:lnTo>
                  <a:pt x="0" y="8498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3773" y="2442346"/>
            <a:ext cx="693294" cy="693294"/>
            <a:chOff x="0" y="0"/>
            <a:chExt cx="924392" cy="9243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24306" cy="924306"/>
            </a:xfrm>
            <a:custGeom>
              <a:avLst/>
              <a:gdLst/>
              <a:ahLst/>
              <a:cxnLst/>
              <a:rect l="l" t="t" r="r" b="b"/>
              <a:pathLst>
                <a:path w="924306" h="924306">
                  <a:moveTo>
                    <a:pt x="641350" y="0"/>
                  </a:moveTo>
                  <a:lnTo>
                    <a:pt x="641350" y="282956"/>
                  </a:lnTo>
                  <a:lnTo>
                    <a:pt x="924306" y="282956"/>
                  </a:lnTo>
                  <a:lnTo>
                    <a:pt x="924306" y="641350"/>
                  </a:lnTo>
                  <a:lnTo>
                    <a:pt x="641350" y="641350"/>
                  </a:lnTo>
                  <a:lnTo>
                    <a:pt x="641350" y="924306"/>
                  </a:lnTo>
                  <a:lnTo>
                    <a:pt x="285369" y="924306"/>
                  </a:lnTo>
                  <a:lnTo>
                    <a:pt x="285369" y="641350"/>
                  </a:lnTo>
                  <a:lnTo>
                    <a:pt x="0" y="641350"/>
                  </a:lnTo>
                  <a:lnTo>
                    <a:pt x="0" y="282956"/>
                  </a:lnTo>
                  <a:lnTo>
                    <a:pt x="285369" y="282956"/>
                  </a:lnTo>
                  <a:lnTo>
                    <a:pt x="285369" y="0"/>
                  </a:lnTo>
                  <a:close/>
                </a:path>
              </a:pathLst>
            </a:custGeom>
            <a:solidFill>
              <a:srgbClr val="29ABD9">
                <a:alpha val="10980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-616588" y="2100948"/>
            <a:ext cx="1036480" cy="1034692"/>
            <a:chOff x="0" y="0"/>
            <a:chExt cx="1381973" cy="137958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81887" cy="1379601"/>
            </a:xfrm>
            <a:custGeom>
              <a:avLst/>
              <a:gdLst/>
              <a:ahLst/>
              <a:cxnLst/>
              <a:rect l="l" t="t" r="r" b="b"/>
              <a:pathLst>
                <a:path w="1381887" h="1379601">
                  <a:moveTo>
                    <a:pt x="957453" y="0"/>
                  </a:moveTo>
                  <a:lnTo>
                    <a:pt x="957453" y="424561"/>
                  </a:lnTo>
                  <a:lnTo>
                    <a:pt x="1381887" y="424561"/>
                  </a:lnTo>
                  <a:lnTo>
                    <a:pt x="1381887" y="957453"/>
                  </a:lnTo>
                  <a:lnTo>
                    <a:pt x="957453" y="957453"/>
                  </a:lnTo>
                  <a:lnTo>
                    <a:pt x="957453" y="1379601"/>
                  </a:lnTo>
                  <a:lnTo>
                    <a:pt x="424561" y="1379601"/>
                  </a:lnTo>
                  <a:lnTo>
                    <a:pt x="424561" y="957453"/>
                  </a:lnTo>
                  <a:lnTo>
                    <a:pt x="0" y="957453"/>
                  </a:lnTo>
                  <a:lnTo>
                    <a:pt x="0" y="424561"/>
                  </a:lnTo>
                  <a:lnTo>
                    <a:pt x="424561" y="424561"/>
                  </a:lnTo>
                  <a:lnTo>
                    <a:pt x="424561" y="0"/>
                  </a:lnTo>
                  <a:close/>
                </a:path>
              </a:pathLst>
            </a:custGeom>
            <a:solidFill>
              <a:srgbClr val="29ABD9">
                <a:alpha val="392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-98374" y="314576"/>
            <a:ext cx="413914" cy="413888"/>
            <a:chOff x="0" y="0"/>
            <a:chExt cx="551885" cy="55185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51815" cy="551815"/>
            </a:xfrm>
            <a:custGeom>
              <a:avLst/>
              <a:gdLst/>
              <a:ahLst/>
              <a:cxnLst/>
              <a:rect l="l" t="t" r="r" b="b"/>
              <a:pathLst>
                <a:path w="551815" h="551815">
                  <a:moveTo>
                    <a:pt x="382016" y="0"/>
                  </a:moveTo>
                  <a:lnTo>
                    <a:pt x="382016" y="169799"/>
                  </a:lnTo>
                  <a:lnTo>
                    <a:pt x="551815" y="169799"/>
                  </a:lnTo>
                  <a:lnTo>
                    <a:pt x="551815" y="382016"/>
                  </a:lnTo>
                  <a:lnTo>
                    <a:pt x="382016" y="382016"/>
                  </a:lnTo>
                  <a:lnTo>
                    <a:pt x="382016" y="551815"/>
                  </a:lnTo>
                  <a:lnTo>
                    <a:pt x="169799" y="551815"/>
                  </a:lnTo>
                  <a:lnTo>
                    <a:pt x="169799" y="382016"/>
                  </a:lnTo>
                  <a:lnTo>
                    <a:pt x="0" y="382016"/>
                  </a:lnTo>
                  <a:lnTo>
                    <a:pt x="0" y="169799"/>
                  </a:lnTo>
                  <a:lnTo>
                    <a:pt x="169799" y="169799"/>
                  </a:lnTo>
                  <a:lnTo>
                    <a:pt x="169799" y="0"/>
                  </a:lnTo>
                  <a:close/>
                </a:path>
              </a:pathLst>
            </a:custGeom>
            <a:solidFill>
              <a:srgbClr val="29ABD9">
                <a:alpha val="1098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232366" y="26276"/>
            <a:ext cx="168054" cy="166292"/>
            <a:chOff x="0" y="0"/>
            <a:chExt cx="224072" cy="22172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4155" cy="221869"/>
            </a:xfrm>
            <a:custGeom>
              <a:avLst/>
              <a:gdLst/>
              <a:ahLst/>
              <a:cxnLst/>
              <a:rect l="l" t="t" r="r" b="b"/>
              <a:pathLst>
                <a:path w="224155" h="221869">
                  <a:moveTo>
                    <a:pt x="155702" y="0"/>
                  </a:moveTo>
                  <a:lnTo>
                    <a:pt x="155702" y="68453"/>
                  </a:lnTo>
                  <a:lnTo>
                    <a:pt x="224155" y="68453"/>
                  </a:lnTo>
                  <a:lnTo>
                    <a:pt x="224155" y="153416"/>
                  </a:lnTo>
                  <a:lnTo>
                    <a:pt x="155702" y="153416"/>
                  </a:lnTo>
                  <a:lnTo>
                    <a:pt x="155702" y="221869"/>
                  </a:lnTo>
                  <a:lnTo>
                    <a:pt x="68453" y="221869"/>
                  </a:lnTo>
                  <a:lnTo>
                    <a:pt x="68453" y="153289"/>
                  </a:lnTo>
                  <a:lnTo>
                    <a:pt x="0" y="153289"/>
                  </a:lnTo>
                  <a:lnTo>
                    <a:pt x="0" y="68453"/>
                  </a:lnTo>
                  <a:lnTo>
                    <a:pt x="68453" y="68453"/>
                  </a:lnTo>
                  <a:lnTo>
                    <a:pt x="68453" y="0"/>
                  </a:lnTo>
                  <a:close/>
                </a:path>
              </a:pathLst>
            </a:custGeom>
            <a:solidFill>
              <a:srgbClr val="29ABD9">
                <a:alpha val="10980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92595" y="1207762"/>
            <a:ext cx="415650" cy="413888"/>
            <a:chOff x="0" y="0"/>
            <a:chExt cx="554200" cy="55185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54228" cy="551815"/>
            </a:xfrm>
            <a:custGeom>
              <a:avLst/>
              <a:gdLst/>
              <a:ahLst/>
              <a:cxnLst/>
              <a:rect l="l" t="t" r="r" b="b"/>
              <a:pathLst>
                <a:path w="554228" h="551815">
                  <a:moveTo>
                    <a:pt x="384429" y="0"/>
                  </a:moveTo>
                  <a:lnTo>
                    <a:pt x="384429" y="169799"/>
                  </a:lnTo>
                  <a:lnTo>
                    <a:pt x="554228" y="169799"/>
                  </a:lnTo>
                  <a:lnTo>
                    <a:pt x="554228" y="382016"/>
                  </a:lnTo>
                  <a:lnTo>
                    <a:pt x="384429" y="382016"/>
                  </a:lnTo>
                  <a:lnTo>
                    <a:pt x="384429" y="551815"/>
                  </a:lnTo>
                  <a:lnTo>
                    <a:pt x="169799" y="551815"/>
                  </a:lnTo>
                  <a:lnTo>
                    <a:pt x="169799" y="382016"/>
                  </a:lnTo>
                  <a:lnTo>
                    <a:pt x="0" y="382016"/>
                  </a:lnTo>
                  <a:lnTo>
                    <a:pt x="0" y="169799"/>
                  </a:lnTo>
                  <a:lnTo>
                    <a:pt x="169799" y="169799"/>
                  </a:lnTo>
                  <a:lnTo>
                    <a:pt x="169799" y="0"/>
                  </a:lnTo>
                  <a:close/>
                </a:path>
              </a:pathLst>
            </a:custGeom>
            <a:solidFill>
              <a:srgbClr val="29ABD9">
                <a:alpha val="10980"/>
              </a:srgbClr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7079582" y="3692026"/>
            <a:ext cx="413812" cy="413098"/>
            <a:chOff x="0" y="0"/>
            <a:chExt cx="551749" cy="55079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51688" cy="550799"/>
            </a:xfrm>
            <a:custGeom>
              <a:avLst/>
              <a:gdLst/>
              <a:ahLst/>
              <a:cxnLst/>
              <a:rect l="l" t="t" r="r" b="b"/>
              <a:pathLst>
                <a:path w="551688" h="550799">
                  <a:moveTo>
                    <a:pt x="382270" y="0"/>
                  </a:moveTo>
                  <a:lnTo>
                    <a:pt x="382270" y="169418"/>
                  </a:lnTo>
                  <a:lnTo>
                    <a:pt x="551688" y="169418"/>
                  </a:lnTo>
                  <a:lnTo>
                    <a:pt x="551688" y="382270"/>
                  </a:lnTo>
                  <a:lnTo>
                    <a:pt x="382270" y="382270"/>
                  </a:lnTo>
                  <a:lnTo>
                    <a:pt x="382270" y="550799"/>
                  </a:lnTo>
                  <a:lnTo>
                    <a:pt x="169418" y="550799"/>
                  </a:lnTo>
                  <a:lnTo>
                    <a:pt x="169418" y="382270"/>
                  </a:lnTo>
                  <a:lnTo>
                    <a:pt x="0" y="382270"/>
                  </a:lnTo>
                  <a:lnTo>
                    <a:pt x="0" y="169418"/>
                  </a:lnTo>
                  <a:lnTo>
                    <a:pt x="169418" y="169418"/>
                  </a:lnTo>
                  <a:lnTo>
                    <a:pt x="169418" y="0"/>
                  </a:lnTo>
                  <a:close/>
                </a:path>
              </a:pathLst>
            </a:custGeom>
            <a:solidFill>
              <a:srgbClr val="29ABD9">
                <a:alpha val="392"/>
              </a:srgbClr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7781490" y="4717470"/>
            <a:ext cx="168006" cy="167716"/>
            <a:chOff x="0" y="0"/>
            <a:chExt cx="224008" cy="22362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24028" cy="223647"/>
            </a:xfrm>
            <a:custGeom>
              <a:avLst/>
              <a:gdLst/>
              <a:ahLst/>
              <a:cxnLst/>
              <a:rect l="l" t="t" r="r" b="b"/>
              <a:pathLst>
                <a:path w="224028" h="223647">
                  <a:moveTo>
                    <a:pt x="155194" y="0"/>
                  </a:moveTo>
                  <a:lnTo>
                    <a:pt x="155194" y="68834"/>
                  </a:lnTo>
                  <a:lnTo>
                    <a:pt x="224028" y="68834"/>
                  </a:lnTo>
                  <a:lnTo>
                    <a:pt x="224028" y="155194"/>
                  </a:lnTo>
                  <a:lnTo>
                    <a:pt x="155194" y="155194"/>
                  </a:lnTo>
                  <a:lnTo>
                    <a:pt x="155194" y="223647"/>
                  </a:lnTo>
                  <a:lnTo>
                    <a:pt x="68834" y="223647"/>
                  </a:lnTo>
                  <a:lnTo>
                    <a:pt x="68834" y="155194"/>
                  </a:lnTo>
                  <a:lnTo>
                    <a:pt x="0" y="155194"/>
                  </a:lnTo>
                  <a:lnTo>
                    <a:pt x="0" y="68834"/>
                  </a:lnTo>
                  <a:lnTo>
                    <a:pt x="68834" y="68834"/>
                  </a:lnTo>
                  <a:lnTo>
                    <a:pt x="68834" y="0"/>
                  </a:lnTo>
                  <a:close/>
                </a:path>
              </a:pathLst>
            </a:custGeom>
            <a:solidFill>
              <a:srgbClr val="29ABD9">
                <a:alpha val="392"/>
              </a:srgbClr>
            </a:solidFill>
          </p:spPr>
        </p:sp>
      </p:grpSp>
      <p:sp>
        <p:nvSpPr>
          <p:cNvPr id="25" name="Freeform 25"/>
          <p:cNvSpPr/>
          <p:nvPr/>
        </p:nvSpPr>
        <p:spPr>
          <a:xfrm>
            <a:off x="3052387" y="321776"/>
            <a:ext cx="6466200" cy="1145400"/>
          </a:xfrm>
          <a:custGeom>
            <a:avLst/>
            <a:gdLst/>
            <a:ahLst/>
            <a:cxnLst/>
            <a:rect l="l" t="t" r="r" b="b"/>
            <a:pathLst>
              <a:path w="8621600" h="1527200">
                <a:moveTo>
                  <a:pt x="0" y="0"/>
                </a:moveTo>
                <a:lnTo>
                  <a:pt x="8621600" y="0"/>
                </a:lnTo>
                <a:lnTo>
                  <a:pt x="8621600" y="1527200"/>
                </a:lnTo>
                <a:lnTo>
                  <a:pt x="0" y="152720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</p:sp>
      <p:grpSp>
        <p:nvGrpSpPr>
          <p:cNvPr id="28" name="Group 28"/>
          <p:cNvGrpSpPr/>
          <p:nvPr/>
        </p:nvGrpSpPr>
        <p:grpSpPr>
          <a:xfrm>
            <a:off x="1984378" y="2154200"/>
            <a:ext cx="640316" cy="639212"/>
            <a:chOff x="0" y="0"/>
            <a:chExt cx="853755" cy="85228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53694" cy="852297"/>
            </a:xfrm>
            <a:custGeom>
              <a:avLst/>
              <a:gdLst/>
              <a:ahLst/>
              <a:cxnLst/>
              <a:rect l="l" t="t" r="r" b="b"/>
              <a:pathLst>
                <a:path w="853694" h="852297">
                  <a:moveTo>
                    <a:pt x="591566" y="0"/>
                  </a:moveTo>
                  <a:lnTo>
                    <a:pt x="591566" y="262255"/>
                  </a:lnTo>
                  <a:lnTo>
                    <a:pt x="853694" y="262255"/>
                  </a:lnTo>
                  <a:lnTo>
                    <a:pt x="853694" y="591439"/>
                  </a:lnTo>
                  <a:lnTo>
                    <a:pt x="591566" y="591439"/>
                  </a:lnTo>
                  <a:lnTo>
                    <a:pt x="591566" y="852297"/>
                  </a:lnTo>
                  <a:lnTo>
                    <a:pt x="262255" y="852297"/>
                  </a:lnTo>
                  <a:lnTo>
                    <a:pt x="262255" y="591439"/>
                  </a:lnTo>
                  <a:lnTo>
                    <a:pt x="0" y="591439"/>
                  </a:lnTo>
                  <a:lnTo>
                    <a:pt x="0" y="262255"/>
                  </a:lnTo>
                  <a:lnTo>
                    <a:pt x="262255" y="262255"/>
                  </a:lnTo>
                  <a:lnTo>
                    <a:pt x="262255" y="0"/>
                  </a:lnTo>
                  <a:close/>
                </a:path>
              </a:pathLst>
            </a:custGeom>
            <a:solidFill>
              <a:srgbClr val="29ABD9">
                <a:alpha val="392"/>
              </a:srgbClr>
            </a:solidFill>
          </p:spPr>
        </p:sp>
      </p:grpSp>
      <p:sp>
        <p:nvSpPr>
          <p:cNvPr id="15" name="TextBox 30">
            <a:extLst>
              <a:ext uri="{FF2B5EF4-FFF2-40B4-BE49-F238E27FC236}">
                <a16:creationId xmlns:a16="http://schemas.microsoft.com/office/drawing/2014/main" id="{BE0D7864-4BBB-1EAF-A58D-83702A8AEDD0}"/>
              </a:ext>
            </a:extLst>
          </p:cNvPr>
          <p:cNvSpPr txBox="1"/>
          <p:nvPr/>
        </p:nvSpPr>
        <p:spPr>
          <a:xfrm>
            <a:off x="4267200" y="222594"/>
            <a:ext cx="6466200" cy="1252557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algn="l">
              <a:lnSpc>
                <a:spcPts val="8400"/>
              </a:lnSpc>
            </a:pPr>
            <a:r>
              <a:rPr lang="en-US" sz="7000" b="1" u="sng" dirty="0">
                <a:solidFill>
                  <a:srgbClr val="141E3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Methodology</a:t>
            </a:r>
          </a:p>
        </p:txBody>
      </p:sp>
      <p:pic>
        <p:nvPicPr>
          <p:cNvPr id="30" name="Google Shape;21290;p62">
            <a:extLst>
              <a:ext uri="{FF2B5EF4-FFF2-40B4-BE49-F238E27FC236}">
                <a16:creationId xmlns:a16="http://schemas.microsoft.com/office/drawing/2014/main" id="{C06E566E-5069-C064-E5F4-AA8CC62FB7E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>
            <a:alphaModFix/>
          </a:blip>
          <a:srcRect l="15625" r="26500"/>
          <a:stretch/>
        </p:blipFill>
        <p:spPr>
          <a:xfrm>
            <a:off x="13019352" y="2658816"/>
            <a:ext cx="4235737" cy="48781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F55919-7954-299B-54CB-0C61B097F4A3}"/>
              </a:ext>
            </a:extLst>
          </p:cNvPr>
          <p:cNvSpPr txBox="1"/>
          <p:nvPr/>
        </p:nvSpPr>
        <p:spPr>
          <a:xfrm>
            <a:off x="1491795" y="1613399"/>
            <a:ext cx="11327460" cy="8063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follows an Agile-based development approach</a:t>
            </a:r>
          </a:p>
          <a:p>
            <a:pPr marL="571500" indent="-5715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 Analysis: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patient needs and goals for daily care management.</a:t>
            </a:r>
          </a:p>
          <a:p>
            <a:pPr marL="571500" indent="-5715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Design: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user friendly layout with clear options.</a:t>
            </a:r>
          </a:p>
          <a:p>
            <a:pPr marL="571500" indent="-5715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Development: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main app features including user profiles, My Care Plan, data logging, reminders, progress visualization and AI features.</a:t>
            </a:r>
          </a:p>
          <a:p>
            <a:pPr marL="571500" indent="-5715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Testing: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app performance, security and user-friendliness.</a:t>
            </a:r>
          </a:p>
          <a:p>
            <a:pPr marL="571500" indent="-5715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Deployment: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 the MVP on the Google Play Store.</a:t>
            </a:r>
          </a:p>
          <a:p>
            <a:pPr marL="571500" indent="-5715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Evaluation: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Gather user feedback to improve features.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>
          <a:xfrm rot="-10800000">
            <a:off x="-8458200" y="-5477783"/>
            <a:ext cx="18773054" cy="8198400"/>
            <a:chOff x="0" y="0"/>
            <a:chExt cx="25030739" cy="10931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030685" cy="10931144"/>
            </a:xfrm>
            <a:custGeom>
              <a:avLst/>
              <a:gdLst/>
              <a:ahLst/>
              <a:cxnLst/>
              <a:rect l="l" t="t" r="r" b="b"/>
              <a:pathLst>
                <a:path w="25030685" h="10931144">
                  <a:moveTo>
                    <a:pt x="0" y="0"/>
                  </a:moveTo>
                  <a:lnTo>
                    <a:pt x="25030685" y="0"/>
                  </a:lnTo>
                  <a:lnTo>
                    <a:pt x="25030685" y="10931144"/>
                  </a:lnTo>
                  <a:lnTo>
                    <a:pt x="0" y="10931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6139" r="-32318" b="-2651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-3005418" y="9436885"/>
            <a:ext cx="5604250" cy="1561550"/>
          </a:xfrm>
          <a:custGeom>
            <a:avLst/>
            <a:gdLst/>
            <a:ahLst/>
            <a:cxnLst/>
            <a:rect l="l" t="t" r="r" b="b"/>
            <a:pathLst>
              <a:path w="5604250" h="1561550">
                <a:moveTo>
                  <a:pt x="0" y="0"/>
                </a:moveTo>
                <a:lnTo>
                  <a:pt x="5604250" y="0"/>
                </a:lnTo>
                <a:lnTo>
                  <a:pt x="5604250" y="1561550"/>
                </a:lnTo>
                <a:lnTo>
                  <a:pt x="0" y="15615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/>
          <p:cNvSpPr/>
          <p:nvPr/>
        </p:nvSpPr>
        <p:spPr>
          <a:xfrm>
            <a:off x="15516318" y="6724"/>
            <a:ext cx="5543363" cy="7696231"/>
          </a:xfrm>
          <a:custGeom>
            <a:avLst/>
            <a:gdLst/>
            <a:ahLst/>
            <a:cxnLst/>
            <a:rect l="l" t="t" r="r" b="b"/>
            <a:pathLst>
              <a:path w="5543363" h="7696231">
                <a:moveTo>
                  <a:pt x="0" y="0"/>
                </a:moveTo>
                <a:lnTo>
                  <a:pt x="5543363" y="0"/>
                </a:lnTo>
                <a:lnTo>
                  <a:pt x="5543363" y="7696231"/>
                </a:lnTo>
                <a:lnTo>
                  <a:pt x="0" y="76962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343400" y="419100"/>
            <a:ext cx="90556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 b="1" u="sng" dirty="0">
                <a:solidFill>
                  <a:srgbClr val="141E3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Proposed Approaches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71600" y="2019300"/>
            <a:ext cx="15293134" cy="7201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051560" lvl="1" indent="-525780">
              <a:buFont typeface="Arial"/>
              <a:buChar char="•"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Authentication &amp; Profiles: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login with personalized health profile setup.</a:t>
            </a:r>
          </a:p>
          <a:p>
            <a:pPr marL="1051560" lvl="1" indent="-525780">
              <a:buFont typeface="Arial"/>
              <a:buChar char="•"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Care Plan (MCP):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set daily health goals, medication schedules and wellness routines.</a:t>
            </a:r>
          </a:p>
          <a:p>
            <a:pPr marL="1051560" lvl="1" indent="-525780">
              <a:buFont typeface="Arial"/>
              <a:buChar char="•"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Data Logging: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record vital signs, symptoms and lifestyle activities.</a:t>
            </a:r>
          </a:p>
          <a:p>
            <a:pPr marL="1051560" lvl="1" indent="-525780">
              <a:buFont typeface="Arial"/>
              <a:buChar char="•"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Health Assistant: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personalized tips, reminders and health suggestions.</a:t>
            </a:r>
          </a:p>
          <a:p>
            <a:pPr marL="1051560" lvl="1" indent="-525780">
              <a:buFont typeface="Arial"/>
              <a:buChar char="•"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Analytics &amp; Reports: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charts and exportable reports processed securely on the device.</a:t>
            </a:r>
          </a:p>
          <a:p>
            <a:pPr marL="1051560" lvl="1" indent="-525780">
              <a:buFont typeface="Arial"/>
              <a:buChar char="•"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Interface: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and Accessible design for easy navigation.</a:t>
            </a:r>
          </a:p>
          <a:p>
            <a:pPr marL="1051560" lvl="1" indent="-525780">
              <a:buFont typeface="Arial"/>
              <a:buChar char="•"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MVP Development: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 an initial 3-month Minimum Viable Product on Google Play Store.</a:t>
            </a:r>
            <a:endParaRPr lang="en-US" sz="3600" dirty="0">
              <a:solidFill>
                <a:srgbClr val="141E3A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3705</TotalTime>
  <Words>1095</Words>
  <Application>Microsoft Office PowerPoint</Application>
  <PresentationFormat>Custom</PresentationFormat>
  <Paragraphs>235</Paragraphs>
  <Slides>15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Times New Roman Bold</vt:lpstr>
      <vt:lpstr>Calibri</vt:lpstr>
      <vt:lpstr>Montserrat Medium</vt:lpstr>
      <vt:lpstr>Arial</vt:lpstr>
      <vt:lpstr>Montserrat Ultra-Bold</vt:lpstr>
      <vt:lpstr>Times New Roman</vt:lpstr>
      <vt:lpstr>Office Theme</vt:lpstr>
      <vt:lpstr>Microsoft Excel 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 T.A.M.I. Dayarathna 421460186.pptx</dc:title>
  <dc:creator>Maleesha Isuranga</dc:creator>
  <cp:lastModifiedBy>Maleesha Isuranga</cp:lastModifiedBy>
  <cp:revision>117</cp:revision>
  <dcterms:created xsi:type="dcterms:W3CDTF">2006-08-16T00:00:00Z</dcterms:created>
  <dcterms:modified xsi:type="dcterms:W3CDTF">2025-11-14T19:46:26Z</dcterms:modified>
  <dc:identifier>DAGxSfe-o8A</dc:identifier>
</cp:coreProperties>
</file>